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Arimo Bold" panose="020B0604020202020204" charset="0"/>
      <p:regular r:id="rId48"/>
    </p:embeddedFont>
    <p:embeddedFont>
      <p:font typeface="Calibri" panose="020F0502020204030204" pitchFamily="34" charset="0"/>
      <p:regular r:id="rId49"/>
      <p:bold r:id="rId50"/>
      <p:italic r:id="rId51"/>
      <p:boldItalic r:id="rId52"/>
    </p:embeddedFont>
    <p:embeddedFont>
      <p:font typeface="HK Grotesk Bold" panose="020B0604020202020204" charset="0"/>
      <p:regular r:id="rId53"/>
    </p:embeddedFont>
    <p:embeddedFont>
      <p:font typeface="Lato" panose="020F0502020204030203" pitchFamily="34" charset="0"/>
      <p:regular r:id="rId54"/>
      <p:bold r:id="rId55"/>
      <p:italic r:id="rId56"/>
      <p:boldItalic r:id="rId57"/>
    </p:embeddedFont>
    <p:embeddedFont>
      <p:font typeface="Lato Bold" panose="020F0502020204030203" charset="0"/>
      <p:regular r:id="rId58"/>
    </p:embeddedFont>
    <p:embeddedFont>
      <p:font typeface="Open Sans" panose="020B0606030504020204" pitchFamily="34" charset="0"/>
      <p:regular r:id="rId59"/>
      <p:bold r:id="rId60"/>
      <p:italic r:id="rId61"/>
      <p:boldItalic r:id="rId62"/>
    </p:embeddedFont>
    <p:embeddedFont>
      <p:font typeface="Open Sans Bold" panose="020B0806030504020204" charset="0"/>
      <p:regular r:id="rId63"/>
    </p:embeddedFont>
    <p:embeddedFont>
      <p:font typeface="Poppins Heavy" panose="020B0604020202020204" charset="0"/>
      <p:regular r:id="rId64"/>
    </p:embeddedFont>
    <p:embeddedFont>
      <p:font typeface="Poppins Ultra-Bold" panose="020B0604020202020204" charset="0"/>
      <p:regular r:id="rId65"/>
    </p:embeddedFont>
    <p:embeddedFont>
      <p:font typeface="Roboto Bold" panose="020B0604020202020204" charset="0"/>
      <p:regular r:id="rId66"/>
    </p:embeddedFont>
    <p:embeddedFont>
      <p:font typeface="Roboto Condensed" panose="02000000000000000000" pitchFamily="2" charset="0"/>
      <p:regular r:id="rId67"/>
      <p:bold r:id="rId68"/>
      <p:italic r:id="rId69"/>
      <p:boldItalic r:id="rId70"/>
    </p:embeddedFont>
    <p:embeddedFont>
      <p:font typeface="Roboto Condensed Bold" panose="02000000000000000000" charset="0"/>
      <p:regular r:id="rId71"/>
    </p:embeddedFont>
    <p:embeddedFont>
      <p:font typeface="Ruda" panose="020B0604020202020204"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6438425" y="3343764"/>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58289"/>
            </a:solidFill>
          </p:spPr>
        </p:sp>
      </p:grpSp>
      <p:grpSp>
        <p:nvGrpSpPr>
          <p:cNvPr id="4" name="Group 4"/>
          <p:cNvGrpSpPr/>
          <p:nvPr/>
        </p:nvGrpSpPr>
        <p:grpSpPr>
          <a:xfrm rot="2700000">
            <a:off x="17002954" y="3700365"/>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id="6" name="Group 6"/>
          <p:cNvGrpSpPr/>
          <p:nvPr/>
        </p:nvGrpSpPr>
        <p:grpSpPr>
          <a:xfrm rot="2700000">
            <a:off x="11964429" y="8444538"/>
            <a:ext cx="5962283" cy="5918507"/>
            <a:chOff x="0" y="0"/>
            <a:chExt cx="1851156" cy="1837565"/>
          </a:xfrm>
        </p:grpSpPr>
        <p:sp>
          <p:nvSpPr>
            <p:cNvPr id="7" name="Freeform 7"/>
            <p:cNvSpPr/>
            <p:nvPr/>
          </p:nvSpPr>
          <p:spPr>
            <a:xfrm>
              <a:off x="0" y="0"/>
              <a:ext cx="1851156" cy="1837565"/>
            </a:xfrm>
            <a:custGeom>
              <a:avLst/>
              <a:gdLst/>
              <a:ahLst/>
              <a:cxnLst/>
              <a:rect l="l" t="t" r="r" b="b"/>
              <a:pathLst>
                <a:path w="1851156" h="1837565">
                  <a:moveTo>
                    <a:pt x="0" y="0"/>
                  </a:moveTo>
                  <a:lnTo>
                    <a:pt x="0" y="1837565"/>
                  </a:lnTo>
                  <a:lnTo>
                    <a:pt x="1851156" y="1837565"/>
                  </a:lnTo>
                  <a:lnTo>
                    <a:pt x="1851156" y="0"/>
                  </a:lnTo>
                  <a:lnTo>
                    <a:pt x="0" y="0"/>
                  </a:lnTo>
                  <a:close/>
                  <a:moveTo>
                    <a:pt x="1790196" y="1776605"/>
                  </a:moveTo>
                  <a:lnTo>
                    <a:pt x="59690" y="1776605"/>
                  </a:lnTo>
                  <a:lnTo>
                    <a:pt x="59690" y="59690"/>
                  </a:lnTo>
                  <a:lnTo>
                    <a:pt x="1790196" y="59690"/>
                  </a:lnTo>
                  <a:lnTo>
                    <a:pt x="1790196" y="1776605"/>
                  </a:lnTo>
                  <a:close/>
                </a:path>
              </a:pathLst>
            </a:custGeom>
            <a:solidFill>
              <a:srgbClr val="7A8694"/>
            </a:solidFill>
          </p:spPr>
        </p:sp>
      </p:grpSp>
      <p:grpSp>
        <p:nvGrpSpPr>
          <p:cNvPr id="8" name="Group 8"/>
          <p:cNvGrpSpPr/>
          <p:nvPr/>
        </p:nvGrpSpPr>
        <p:grpSpPr>
          <a:xfrm>
            <a:off x="0" y="0"/>
            <a:ext cx="541602" cy="10287000"/>
            <a:chOff x="0" y="0"/>
            <a:chExt cx="157867" cy="2998468"/>
          </a:xfrm>
        </p:grpSpPr>
        <p:sp>
          <p:nvSpPr>
            <p:cNvPr id="9" name="Freeform 9"/>
            <p:cNvSpPr/>
            <p:nvPr/>
          </p:nvSpPr>
          <p:spPr>
            <a:xfrm>
              <a:off x="0" y="0"/>
              <a:ext cx="157867" cy="2998468"/>
            </a:xfrm>
            <a:custGeom>
              <a:avLst/>
              <a:gdLst/>
              <a:ahLst/>
              <a:cxnLst/>
              <a:rect l="l" t="t" r="r" b="b"/>
              <a:pathLst>
                <a:path w="157867" h="2998468">
                  <a:moveTo>
                    <a:pt x="0" y="0"/>
                  </a:moveTo>
                  <a:lnTo>
                    <a:pt x="157867" y="0"/>
                  </a:lnTo>
                  <a:lnTo>
                    <a:pt x="157867" y="2998468"/>
                  </a:lnTo>
                  <a:lnTo>
                    <a:pt x="0" y="2998468"/>
                  </a:lnTo>
                  <a:close/>
                </a:path>
              </a:pathLst>
            </a:custGeom>
            <a:solidFill>
              <a:srgbClr val="058289"/>
            </a:solidFill>
          </p:spPr>
        </p:sp>
      </p:grpSp>
      <p:sp>
        <p:nvSpPr>
          <p:cNvPr id="10" name="Freeform 10"/>
          <p:cNvSpPr/>
          <p:nvPr/>
        </p:nvSpPr>
        <p:spPr>
          <a:xfrm>
            <a:off x="14945571" y="0"/>
            <a:ext cx="2006823" cy="1797474"/>
          </a:xfrm>
          <a:custGeom>
            <a:avLst/>
            <a:gdLst/>
            <a:ahLst/>
            <a:cxnLst/>
            <a:rect l="l" t="t" r="r" b="b"/>
            <a:pathLst>
              <a:path w="2006823" h="1797474">
                <a:moveTo>
                  <a:pt x="0" y="0"/>
                </a:moveTo>
                <a:lnTo>
                  <a:pt x="2006823" y="0"/>
                </a:lnTo>
                <a:lnTo>
                  <a:pt x="2006823" y="1797474"/>
                </a:lnTo>
                <a:lnTo>
                  <a:pt x="0" y="1797474"/>
                </a:lnTo>
                <a:lnTo>
                  <a:pt x="0" y="0"/>
                </a:lnTo>
                <a:close/>
              </a:path>
            </a:pathLst>
          </a:custGeom>
          <a:blipFill>
            <a:blip r:embed="rId2"/>
            <a:stretch>
              <a:fillRect l="-984" r="-984"/>
            </a:stretch>
          </a:blipFill>
        </p:spPr>
      </p:sp>
      <p:sp>
        <p:nvSpPr>
          <p:cNvPr id="11" name="Freeform 11"/>
          <p:cNvSpPr/>
          <p:nvPr/>
        </p:nvSpPr>
        <p:spPr>
          <a:xfrm>
            <a:off x="784367" y="-660200"/>
            <a:ext cx="4847321" cy="3352730"/>
          </a:xfrm>
          <a:custGeom>
            <a:avLst/>
            <a:gdLst/>
            <a:ahLst/>
            <a:cxnLst/>
            <a:rect l="l" t="t" r="r" b="b"/>
            <a:pathLst>
              <a:path w="4847321" h="3352730">
                <a:moveTo>
                  <a:pt x="0" y="0"/>
                </a:moveTo>
                <a:lnTo>
                  <a:pt x="4847321" y="0"/>
                </a:lnTo>
                <a:lnTo>
                  <a:pt x="4847321" y="3352730"/>
                </a:lnTo>
                <a:lnTo>
                  <a:pt x="0" y="3352730"/>
                </a:lnTo>
                <a:lnTo>
                  <a:pt x="0" y="0"/>
                </a:lnTo>
                <a:close/>
              </a:path>
            </a:pathLst>
          </a:custGeom>
          <a:blipFill>
            <a:blip r:embed="rId3"/>
            <a:stretch>
              <a:fillRect/>
            </a:stretch>
          </a:blipFill>
        </p:spPr>
      </p:sp>
      <p:sp>
        <p:nvSpPr>
          <p:cNvPr id="12" name="TextBox 12"/>
          <p:cNvSpPr txBox="1"/>
          <p:nvPr/>
        </p:nvSpPr>
        <p:spPr>
          <a:xfrm>
            <a:off x="3709388" y="4860812"/>
            <a:ext cx="10869224" cy="1100953"/>
          </a:xfrm>
          <a:prstGeom prst="rect">
            <a:avLst/>
          </a:prstGeom>
        </p:spPr>
        <p:txBody>
          <a:bodyPr lIns="0" tIns="0" rIns="0" bIns="0" rtlCol="0" anchor="t">
            <a:spAutoFit/>
          </a:bodyPr>
          <a:lstStyle/>
          <a:p>
            <a:pPr algn="ctr">
              <a:lnSpc>
                <a:spcPts val="4195"/>
              </a:lnSpc>
            </a:pPr>
            <a:r>
              <a:rPr lang="en-US" sz="3995" spc="399" dirty="0">
                <a:solidFill>
                  <a:srgbClr val="058289"/>
                </a:solidFill>
                <a:latin typeface="Poppins Heavy"/>
              </a:rPr>
              <a:t>SOFTWARE DE RESOLUCIÓN DE </a:t>
            </a:r>
          </a:p>
          <a:p>
            <a:pPr algn="ctr">
              <a:lnSpc>
                <a:spcPts val="4195"/>
              </a:lnSpc>
            </a:pPr>
            <a:r>
              <a:rPr lang="en-US" sz="3995" spc="399" dirty="0">
                <a:solidFill>
                  <a:srgbClr val="058289"/>
                </a:solidFill>
                <a:latin typeface="Poppins Heavy"/>
              </a:rPr>
              <a:t>PROBLEMAS DE INGENIERÍA</a:t>
            </a:r>
          </a:p>
        </p:txBody>
      </p:sp>
      <p:sp>
        <p:nvSpPr>
          <p:cNvPr id="13" name="TextBox 13"/>
          <p:cNvSpPr txBox="1"/>
          <p:nvPr/>
        </p:nvSpPr>
        <p:spPr>
          <a:xfrm>
            <a:off x="2497217" y="2660536"/>
            <a:ext cx="13293566" cy="430175"/>
          </a:xfrm>
          <a:prstGeom prst="rect">
            <a:avLst/>
          </a:prstGeom>
        </p:spPr>
        <p:txBody>
          <a:bodyPr lIns="0" tIns="0" rIns="0" bIns="0" rtlCol="0" anchor="t">
            <a:spAutoFit/>
          </a:bodyPr>
          <a:lstStyle/>
          <a:p>
            <a:pPr algn="ctr">
              <a:lnSpc>
                <a:spcPts val="3589"/>
              </a:lnSpc>
            </a:pPr>
            <a:r>
              <a:rPr lang="en-US" sz="2563" spc="256">
                <a:solidFill>
                  <a:srgbClr val="000000"/>
                </a:solidFill>
                <a:latin typeface="Lato Bold"/>
              </a:rPr>
              <a:t>INSTITUTO TECNOLÓGICO DEL OCCIDENTE DEL ESTADO DE HIDALGO.</a:t>
            </a:r>
          </a:p>
        </p:txBody>
      </p:sp>
      <p:sp>
        <p:nvSpPr>
          <p:cNvPr id="14" name="TextBox 14"/>
          <p:cNvSpPr txBox="1"/>
          <p:nvPr/>
        </p:nvSpPr>
        <p:spPr>
          <a:xfrm>
            <a:off x="3208028" y="3727115"/>
            <a:ext cx="12136701" cy="430175"/>
          </a:xfrm>
          <a:prstGeom prst="rect">
            <a:avLst/>
          </a:prstGeom>
        </p:spPr>
        <p:txBody>
          <a:bodyPr lIns="0" tIns="0" rIns="0" bIns="0" rtlCol="0" anchor="t">
            <a:spAutoFit/>
          </a:bodyPr>
          <a:lstStyle/>
          <a:p>
            <a:pPr algn="ctr">
              <a:lnSpc>
                <a:spcPts val="3589"/>
              </a:lnSpc>
            </a:pPr>
            <a:r>
              <a:rPr lang="en-US" sz="2563" spc="256">
                <a:solidFill>
                  <a:srgbClr val="000000"/>
                </a:solidFill>
                <a:latin typeface="Lato Bold"/>
              </a:rPr>
              <a:t>TECNOLOGÍAS DE LA INFORMACIÓN Y LAS COMUNICACIONES.</a:t>
            </a:r>
          </a:p>
        </p:txBody>
      </p:sp>
      <p:sp>
        <p:nvSpPr>
          <p:cNvPr id="15" name="TextBox 15"/>
          <p:cNvSpPr txBox="1"/>
          <p:nvPr/>
        </p:nvSpPr>
        <p:spPr>
          <a:xfrm>
            <a:off x="7763868" y="1945784"/>
            <a:ext cx="10263827" cy="673898"/>
          </a:xfrm>
          <a:prstGeom prst="rect">
            <a:avLst/>
          </a:prstGeom>
        </p:spPr>
        <p:txBody>
          <a:bodyPr lIns="0" tIns="0" rIns="0" bIns="0" rtlCol="0" anchor="t">
            <a:spAutoFit/>
          </a:bodyPr>
          <a:lstStyle/>
          <a:p>
            <a:pPr algn="ctr">
              <a:lnSpc>
                <a:spcPts val="2896"/>
              </a:lnSpc>
            </a:pPr>
            <a:r>
              <a:rPr lang="en-US" sz="2068" spc="206">
                <a:solidFill>
                  <a:srgbClr val="000000"/>
                </a:solidFill>
                <a:latin typeface="Lato Bold"/>
              </a:rPr>
              <a:t>MIXQUIAHUALA DE JUÁREZ HGO.27 DE NOVIEMBRE DEL 2023</a:t>
            </a:r>
            <a:r>
              <a:rPr lang="en-US" sz="2068" spc="206">
                <a:solidFill>
                  <a:srgbClr val="000000"/>
                </a:solidFill>
                <a:latin typeface="Lato"/>
              </a:rPr>
              <a:t>.</a:t>
            </a:r>
          </a:p>
          <a:p>
            <a:pPr algn="ctr">
              <a:lnSpc>
                <a:spcPts val="2616"/>
              </a:lnSpc>
            </a:pPr>
            <a:endParaRPr lang="en-US" sz="2068" spc="206">
              <a:solidFill>
                <a:srgbClr val="000000"/>
              </a:solidFill>
              <a:latin typeface="Lato"/>
            </a:endParaRPr>
          </a:p>
        </p:txBody>
      </p:sp>
      <p:sp>
        <p:nvSpPr>
          <p:cNvPr id="16" name="TextBox 16"/>
          <p:cNvSpPr txBox="1"/>
          <p:nvPr/>
        </p:nvSpPr>
        <p:spPr>
          <a:xfrm>
            <a:off x="784367" y="7445830"/>
            <a:ext cx="12136701" cy="2220875"/>
          </a:xfrm>
          <a:prstGeom prst="rect">
            <a:avLst/>
          </a:prstGeom>
        </p:spPr>
        <p:txBody>
          <a:bodyPr lIns="0" tIns="0" rIns="0" bIns="0" rtlCol="0" anchor="t">
            <a:spAutoFit/>
          </a:bodyPr>
          <a:lstStyle/>
          <a:p>
            <a:pPr>
              <a:lnSpc>
                <a:spcPts val="3589"/>
              </a:lnSpc>
            </a:pPr>
            <a:r>
              <a:rPr lang="en-US" sz="2563" spc="256">
                <a:solidFill>
                  <a:srgbClr val="000000"/>
                </a:solidFill>
                <a:latin typeface="Lato Bold"/>
              </a:rPr>
              <a:t>DIEGO ANTONIO BADILLO MORALES. 230110025</a:t>
            </a:r>
          </a:p>
          <a:p>
            <a:pPr>
              <a:lnSpc>
                <a:spcPts val="3589"/>
              </a:lnSpc>
            </a:pPr>
            <a:r>
              <a:rPr lang="en-US" sz="2563" spc="256">
                <a:solidFill>
                  <a:srgbClr val="000000"/>
                </a:solidFill>
                <a:latin typeface="Lato Bold"/>
              </a:rPr>
              <a:t>JOSE MANUEL CORTES CERON. 230110688</a:t>
            </a:r>
          </a:p>
          <a:p>
            <a:pPr>
              <a:lnSpc>
                <a:spcPts val="3589"/>
              </a:lnSpc>
            </a:pPr>
            <a:r>
              <a:rPr lang="en-US" sz="2563" spc="256">
                <a:solidFill>
                  <a:srgbClr val="000000"/>
                </a:solidFill>
                <a:latin typeface="Lato Bold"/>
              </a:rPr>
              <a:t>SEBASTIÁN HERNÁNDEZ ÁNGELES. 230110313</a:t>
            </a:r>
          </a:p>
          <a:p>
            <a:pPr>
              <a:lnSpc>
                <a:spcPts val="3589"/>
              </a:lnSpc>
            </a:pPr>
            <a:r>
              <a:rPr lang="en-US" sz="2563" spc="256">
                <a:solidFill>
                  <a:srgbClr val="000000"/>
                </a:solidFill>
                <a:latin typeface="Lato Bold"/>
              </a:rPr>
              <a:t>CARMEN ANAHI CORNEJO LÓPEZ.  230110084</a:t>
            </a:r>
          </a:p>
          <a:p>
            <a:pPr>
              <a:lnSpc>
                <a:spcPts val="3589"/>
              </a:lnSpc>
            </a:pPr>
            <a:r>
              <a:rPr lang="en-US" sz="2563" spc="256">
                <a:solidFill>
                  <a:srgbClr val="000000"/>
                </a:solidFill>
                <a:latin typeface="Lato Bold"/>
              </a:rPr>
              <a:t>OSWALDO GABRIEL VILLAVERDE MENDOZA. 230110856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599" y="2891341"/>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 1.</a:t>
              </a:r>
            </a:p>
          </p:txBody>
        </p:sp>
      </p:grpSp>
      <p:grpSp>
        <p:nvGrpSpPr>
          <p:cNvPr id="5" name="Group 5"/>
          <p:cNvGrpSpPr/>
          <p:nvPr/>
        </p:nvGrpSpPr>
        <p:grpSpPr>
          <a:xfrm>
            <a:off x="-580599" y="5887053"/>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 2.</a:t>
              </a:r>
            </a:p>
          </p:txBody>
        </p:sp>
      </p:grpSp>
      <p:grpSp>
        <p:nvGrpSpPr>
          <p:cNvPr id="8" name="Group 8"/>
          <p:cNvGrpSpPr/>
          <p:nvPr/>
        </p:nvGrpSpPr>
        <p:grpSpPr>
          <a:xfrm rot="-5400000">
            <a:off x="8340704" y="-8556439"/>
            <a:ext cx="1606591" cy="18288000"/>
            <a:chOff x="0" y="0"/>
            <a:chExt cx="453968" cy="5167563"/>
          </a:xfrm>
        </p:grpSpPr>
        <p:sp>
          <p:nvSpPr>
            <p:cNvPr id="9" name="Freeform 9"/>
            <p:cNvSpPr/>
            <p:nvPr/>
          </p:nvSpPr>
          <p:spPr>
            <a:xfrm>
              <a:off x="0" y="0"/>
              <a:ext cx="453968" cy="5167563"/>
            </a:xfrm>
            <a:custGeom>
              <a:avLst/>
              <a:gdLst/>
              <a:ahLst/>
              <a:cxnLst/>
              <a:rect l="l" t="t" r="r" b="b"/>
              <a:pathLst>
                <a:path w="453968" h="5167563">
                  <a:moveTo>
                    <a:pt x="0" y="0"/>
                  </a:moveTo>
                  <a:lnTo>
                    <a:pt x="453968" y="0"/>
                  </a:lnTo>
                  <a:lnTo>
                    <a:pt x="453968" y="5167563"/>
                  </a:lnTo>
                  <a:lnTo>
                    <a:pt x="0" y="5167563"/>
                  </a:lnTo>
                  <a:close/>
                </a:path>
              </a:pathLst>
            </a:custGeom>
            <a:solidFill>
              <a:srgbClr val="058289"/>
            </a:solidFill>
          </p:spPr>
        </p:sp>
        <p:sp>
          <p:nvSpPr>
            <p:cNvPr id="10" name="TextBox 10"/>
            <p:cNvSpPr txBox="1"/>
            <p:nvPr/>
          </p:nvSpPr>
          <p:spPr>
            <a:xfrm>
              <a:off x="0" y="-38100"/>
              <a:ext cx="453968" cy="520566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658930" y="2874776"/>
            <a:ext cx="8164356" cy="4497980"/>
          </a:xfrm>
          <a:custGeom>
            <a:avLst/>
            <a:gdLst/>
            <a:ahLst/>
            <a:cxnLst/>
            <a:rect l="l" t="t" r="r" b="b"/>
            <a:pathLst>
              <a:path w="8164356" h="4497980">
                <a:moveTo>
                  <a:pt x="0" y="0"/>
                </a:moveTo>
                <a:lnTo>
                  <a:pt x="8164356" y="0"/>
                </a:lnTo>
                <a:lnTo>
                  <a:pt x="8164356" y="4497979"/>
                </a:lnTo>
                <a:lnTo>
                  <a:pt x="0" y="4497979"/>
                </a:lnTo>
                <a:lnTo>
                  <a:pt x="0" y="0"/>
                </a:lnTo>
                <a:close/>
              </a:path>
            </a:pathLst>
          </a:custGeom>
          <a:blipFill>
            <a:blip r:embed="rId2"/>
            <a:stretch>
              <a:fillRect r="-47523" b="-80943"/>
            </a:stretch>
          </a:blipFill>
        </p:spPr>
      </p:sp>
      <p:sp>
        <p:nvSpPr>
          <p:cNvPr id="12" name="TextBox 12"/>
          <p:cNvSpPr txBox="1"/>
          <p:nvPr/>
        </p:nvSpPr>
        <p:spPr>
          <a:xfrm>
            <a:off x="2144338" y="2815141"/>
            <a:ext cx="6036816" cy="1600200"/>
          </a:xfrm>
          <a:prstGeom prst="rect">
            <a:avLst/>
          </a:prstGeom>
        </p:spPr>
        <p:txBody>
          <a:bodyPr lIns="0" tIns="0" rIns="0" bIns="0" rtlCol="0" anchor="t">
            <a:spAutoFit/>
          </a:bodyPr>
          <a:lstStyle/>
          <a:p>
            <a:pPr>
              <a:lnSpc>
                <a:spcPts val="4200"/>
              </a:lnSpc>
            </a:pPr>
            <a:r>
              <a:rPr lang="en-US" sz="3000">
                <a:solidFill>
                  <a:srgbClr val="000000"/>
                </a:solidFill>
                <a:latin typeface="Roboto Condensed Bold"/>
              </a:rPr>
              <a:t>La función main comienza solicitando al usuario las coordenadas de A y B </a:t>
            </a:r>
          </a:p>
          <a:p>
            <a:pPr>
              <a:lnSpc>
                <a:spcPts val="4200"/>
              </a:lnSpc>
              <a:spcBef>
                <a:spcPct val="0"/>
              </a:spcBef>
            </a:pPr>
            <a:endParaRPr lang="en-US" sz="3000">
              <a:solidFill>
                <a:srgbClr val="000000"/>
              </a:solidFill>
              <a:latin typeface="Roboto Condensed Bold"/>
            </a:endParaRPr>
          </a:p>
        </p:txBody>
      </p:sp>
      <p:sp>
        <p:nvSpPr>
          <p:cNvPr id="13" name="TextBox 13"/>
          <p:cNvSpPr txBox="1"/>
          <p:nvPr/>
        </p:nvSpPr>
        <p:spPr>
          <a:xfrm>
            <a:off x="2144338" y="5810151"/>
            <a:ext cx="7220296" cy="2133600"/>
          </a:xfrm>
          <a:prstGeom prst="rect">
            <a:avLst/>
          </a:prstGeom>
        </p:spPr>
        <p:txBody>
          <a:bodyPr lIns="0" tIns="0" rIns="0" bIns="0" rtlCol="0" anchor="t">
            <a:spAutoFit/>
          </a:bodyPr>
          <a:lstStyle/>
          <a:p>
            <a:pPr>
              <a:lnSpc>
                <a:spcPts val="4200"/>
              </a:lnSpc>
            </a:pPr>
            <a:r>
              <a:rPr lang="en-US" sz="3000">
                <a:solidFill>
                  <a:srgbClr val="000000"/>
                </a:solidFill>
                <a:latin typeface="Roboto Condensed Bold"/>
              </a:rPr>
              <a:t>La ecuación de la recta para (y) se utiliza la formula (y2 - y1) / (x2 - x1) y se almacena en la variable m.</a:t>
            </a:r>
          </a:p>
          <a:p>
            <a:pPr>
              <a:lnSpc>
                <a:spcPts val="4200"/>
              </a:lnSpc>
              <a:spcBef>
                <a:spcPct val="0"/>
              </a:spcBef>
            </a:pPr>
            <a:endParaRPr lang="en-US" sz="3000">
              <a:solidFill>
                <a:srgbClr val="000000"/>
              </a:solidFill>
              <a:latin typeface="Roboto Condensed Bold"/>
            </a:endParaRPr>
          </a:p>
        </p:txBody>
      </p:sp>
      <p:sp>
        <p:nvSpPr>
          <p:cNvPr id="14" name="TextBox 14"/>
          <p:cNvSpPr txBox="1"/>
          <p:nvPr/>
        </p:nvSpPr>
        <p:spPr>
          <a:xfrm>
            <a:off x="2325313" y="-161719"/>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340704" y="-8556439"/>
            <a:ext cx="1606591" cy="18288000"/>
            <a:chOff x="0" y="0"/>
            <a:chExt cx="453968" cy="5167563"/>
          </a:xfrm>
        </p:grpSpPr>
        <p:sp>
          <p:nvSpPr>
            <p:cNvPr id="3" name="Freeform 3"/>
            <p:cNvSpPr/>
            <p:nvPr/>
          </p:nvSpPr>
          <p:spPr>
            <a:xfrm>
              <a:off x="0" y="0"/>
              <a:ext cx="453968" cy="5167563"/>
            </a:xfrm>
            <a:custGeom>
              <a:avLst/>
              <a:gdLst/>
              <a:ahLst/>
              <a:cxnLst/>
              <a:rect l="l" t="t" r="r" b="b"/>
              <a:pathLst>
                <a:path w="453968" h="5167563">
                  <a:moveTo>
                    <a:pt x="0" y="0"/>
                  </a:moveTo>
                  <a:lnTo>
                    <a:pt x="453968" y="0"/>
                  </a:lnTo>
                  <a:lnTo>
                    <a:pt x="453968" y="5167563"/>
                  </a:lnTo>
                  <a:lnTo>
                    <a:pt x="0" y="5167563"/>
                  </a:lnTo>
                  <a:close/>
                </a:path>
              </a:pathLst>
            </a:custGeom>
            <a:solidFill>
              <a:srgbClr val="058289"/>
            </a:solidFill>
          </p:spPr>
        </p:sp>
        <p:sp>
          <p:nvSpPr>
            <p:cNvPr id="4" name="TextBox 4"/>
            <p:cNvSpPr txBox="1"/>
            <p:nvPr/>
          </p:nvSpPr>
          <p:spPr>
            <a:xfrm>
              <a:off x="0" y="-38100"/>
              <a:ext cx="453968"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507628" y="2211820"/>
            <a:ext cx="13871648" cy="4377659"/>
          </a:xfrm>
          <a:custGeom>
            <a:avLst/>
            <a:gdLst/>
            <a:ahLst/>
            <a:cxnLst/>
            <a:rect l="l" t="t" r="r" b="b"/>
            <a:pathLst>
              <a:path w="13871648" h="4377659">
                <a:moveTo>
                  <a:pt x="0" y="0"/>
                </a:moveTo>
                <a:lnTo>
                  <a:pt x="13871648" y="0"/>
                </a:lnTo>
                <a:lnTo>
                  <a:pt x="13871648" y="4377658"/>
                </a:lnTo>
                <a:lnTo>
                  <a:pt x="0" y="4377658"/>
                </a:lnTo>
                <a:lnTo>
                  <a:pt x="0" y="0"/>
                </a:lnTo>
                <a:close/>
              </a:path>
            </a:pathLst>
          </a:custGeom>
          <a:blipFill>
            <a:blip r:embed="rId2"/>
            <a:stretch>
              <a:fillRect l="-179" t="-116456" r="-910"/>
            </a:stretch>
          </a:blipFill>
        </p:spPr>
      </p:sp>
      <p:sp>
        <p:nvSpPr>
          <p:cNvPr id="6" name="TextBox 6"/>
          <p:cNvSpPr txBox="1"/>
          <p:nvPr/>
        </p:nvSpPr>
        <p:spPr>
          <a:xfrm>
            <a:off x="2116897" y="6715239"/>
            <a:ext cx="14054206" cy="3896612"/>
          </a:xfrm>
          <a:prstGeom prst="rect">
            <a:avLst/>
          </a:prstGeom>
        </p:spPr>
        <p:txBody>
          <a:bodyPr lIns="0" tIns="0" rIns="0" bIns="0" rtlCol="0" anchor="t">
            <a:spAutoFit/>
          </a:bodyPr>
          <a:lstStyle/>
          <a:p>
            <a:pPr>
              <a:lnSpc>
                <a:spcPts val="4571"/>
              </a:lnSpc>
            </a:pPr>
            <a:r>
              <a:rPr lang="en-US" sz="3265">
                <a:solidFill>
                  <a:srgbClr val="000000"/>
                </a:solidFill>
                <a:latin typeface="Roboto Condensed Bold"/>
              </a:rPr>
              <a:t>Para (x) se utiliza la siguiente operación (y1 - m * x1).</a:t>
            </a:r>
          </a:p>
          <a:p>
            <a:pPr>
              <a:lnSpc>
                <a:spcPts val="4571"/>
              </a:lnSpc>
            </a:pPr>
            <a:endParaRPr lang="en-US" sz="3265">
              <a:solidFill>
                <a:srgbClr val="000000"/>
              </a:solidFill>
              <a:latin typeface="Roboto Condensed Bold"/>
            </a:endParaRPr>
          </a:p>
          <a:p>
            <a:pPr>
              <a:lnSpc>
                <a:spcPts val="4571"/>
              </a:lnSpc>
            </a:pPr>
            <a:endParaRPr lang="en-US" sz="3265">
              <a:solidFill>
                <a:srgbClr val="000000"/>
              </a:solidFill>
              <a:latin typeface="Roboto Condensed Bold"/>
            </a:endParaRPr>
          </a:p>
          <a:p>
            <a:pPr>
              <a:lnSpc>
                <a:spcPts val="4571"/>
              </a:lnSpc>
            </a:pPr>
            <a:r>
              <a:rPr lang="en-US" sz="3265">
                <a:solidFill>
                  <a:srgbClr val="000000"/>
                </a:solidFill>
                <a:latin typeface="Roboto Condensed Bold"/>
              </a:rPr>
              <a:t>Para sacar el ángulo en grados se utiliza Math.atan(m) y para calcular el ángulo en radianes,  se usa Math.toDegrees() para pasar de radianes a grados.</a:t>
            </a:r>
          </a:p>
          <a:p>
            <a:pPr>
              <a:lnSpc>
                <a:spcPts val="4571"/>
              </a:lnSpc>
            </a:pPr>
            <a:endParaRPr lang="en-US" sz="3265">
              <a:solidFill>
                <a:srgbClr val="000000"/>
              </a:solidFill>
              <a:latin typeface="Roboto Condensed Bold"/>
            </a:endParaRPr>
          </a:p>
          <a:p>
            <a:pPr>
              <a:lnSpc>
                <a:spcPts val="3731"/>
              </a:lnSpc>
              <a:spcBef>
                <a:spcPct val="0"/>
              </a:spcBef>
            </a:pPr>
            <a:endParaRPr lang="en-US" sz="3265">
              <a:solidFill>
                <a:srgbClr val="000000"/>
              </a:solidFill>
              <a:latin typeface="Roboto Condensed Bold"/>
            </a:endParaRPr>
          </a:p>
        </p:txBody>
      </p:sp>
      <p:sp>
        <p:nvSpPr>
          <p:cNvPr id="7" name="TextBox 7"/>
          <p:cNvSpPr txBox="1"/>
          <p:nvPr/>
        </p:nvSpPr>
        <p:spPr>
          <a:xfrm>
            <a:off x="2325313" y="-161719"/>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grpSp>
        <p:nvGrpSpPr>
          <p:cNvPr id="8" name="Group 8"/>
          <p:cNvGrpSpPr/>
          <p:nvPr/>
        </p:nvGrpSpPr>
        <p:grpSpPr>
          <a:xfrm>
            <a:off x="-521181" y="6589478"/>
            <a:ext cx="2429662" cy="1495227"/>
            <a:chOff x="0" y="0"/>
            <a:chExt cx="1573234" cy="968177"/>
          </a:xfrm>
        </p:grpSpPr>
        <p:sp>
          <p:nvSpPr>
            <p:cNvPr id="9" name="Freeform 9"/>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10" name="TextBox 10"/>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 3.</a:t>
              </a:r>
            </a:p>
          </p:txBody>
        </p:sp>
      </p:grpSp>
      <p:grpSp>
        <p:nvGrpSpPr>
          <p:cNvPr id="11" name="Group 11"/>
          <p:cNvGrpSpPr/>
          <p:nvPr/>
        </p:nvGrpSpPr>
        <p:grpSpPr>
          <a:xfrm>
            <a:off x="-521181" y="8401710"/>
            <a:ext cx="2429662" cy="1485702"/>
            <a:chOff x="0" y="0"/>
            <a:chExt cx="1573234" cy="962009"/>
          </a:xfrm>
        </p:grpSpPr>
        <p:sp>
          <p:nvSpPr>
            <p:cNvPr id="12" name="Freeform 12"/>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13" name="TextBox 13"/>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 4.</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785769" y="-843265"/>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sp>
        <p:sp>
          <p:nvSpPr>
            <p:cNvPr id="4" name="TextBox 4"/>
            <p:cNvSpPr txBox="1"/>
            <p:nvPr/>
          </p:nvSpPr>
          <p:spPr>
            <a:xfrm>
              <a:off x="0" y="-47625"/>
              <a:ext cx="2524254"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334500" y="1028700"/>
            <a:ext cx="8654439" cy="8229600"/>
            <a:chOff x="0" y="0"/>
            <a:chExt cx="2279358" cy="2167467"/>
          </a:xfrm>
        </p:grpSpPr>
        <p:sp>
          <p:nvSpPr>
            <p:cNvPr id="6" name="Freeform 6"/>
            <p:cNvSpPr/>
            <p:nvPr/>
          </p:nvSpPr>
          <p:spPr>
            <a:xfrm>
              <a:off x="0" y="0"/>
              <a:ext cx="2279359" cy="2167467"/>
            </a:xfrm>
            <a:custGeom>
              <a:avLst/>
              <a:gdLst/>
              <a:ahLst/>
              <a:cxnLst/>
              <a:rect l="l" t="t" r="r" b="b"/>
              <a:pathLst>
                <a:path w="2279359" h="2167467">
                  <a:moveTo>
                    <a:pt x="0" y="0"/>
                  </a:moveTo>
                  <a:lnTo>
                    <a:pt x="2279359" y="0"/>
                  </a:lnTo>
                  <a:lnTo>
                    <a:pt x="2279359" y="2167467"/>
                  </a:lnTo>
                  <a:lnTo>
                    <a:pt x="0" y="2167467"/>
                  </a:lnTo>
                  <a:close/>
                </a:path>
              </a:pathLst>
            </a:custGeom>
            <a:solidFill>
              <a:srgbClr val="238A8F"/>
            </a:solidFill>
            <a:ln w="47625" cap="sq">
              <a:solidFill>
                <a:srgbClr val="FFFFFF"/>
              </a:solidFill>
              <a:prstDash val="solid"/>
              <a:miter/>
            </a:ln>
          </p:spPr>
        </p:sp>
        <p:sp>
          <p:nvSpPr>
            <p:cNvPr id="7" name="TextBox 7"/>
            <p:cNvSpPr txBox="1"/>
            <p:nvPr/>
          </p:nvSpPr>
          <p:spPr>
            <a:xfrm>
              <a:off x="0" y="-47625"/>
              <a:ext cx="2279358" cy="2215092"/>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798508" y="-423883"/>
            <a:ext cx="345492" cy="11134766"/>
            <a:chOff x="0" y="0"/>
            <a:chExt cx="97624" cy="3146304"/>
          </a:xfrm>
        </p:grpSpPr>
        <p:sp>
          <p:nvSpPr>
            <p:cNvPr id="9" name="Freeform 9"/>
            <p:cNvSpPr/>
            <p:nvPr/>
          </p:nvSpPr>
          <p:spPr>
            <a:xfrm>
              <a:off x="0" y="0"/>
              <a:ext cx="97624" cy="3146304"/>
            </a:xfrm>
            <a:custGeom>
              <a:avLst/>
              <a:gdLst/>
              <a:ahLst/>
              <a:cxnLst/>
              <a:rect l="l" t="t" r="r" b="b"/>
              <a:pathLst>
                <a:path w="97624" h="3146304">
                  <a:moveTo>
                    <a:pt x="0" y="0"/>
                  </a:moveTo>
                  <a:lnTo>
                    <a:pt x="97624" y="0"/>
                  </a:lnTo>
                  <a:lnTo>
                    <a:pt x="97624" y="3146304"/>
                  </a:lnTo>
                  <a:lnTo>
                    <a:pt x="0" y="3146304"/>
                  </a:lnTo>
                  <a:close/>
                </a:path>
              </a:pathLst>
            </a:custGeom>
            <a:solidFill>
              <a:srgbClr val="000000"/>
            </a:solidFill>
          </p:spPr>
        </p:sp>
        <p:sp>
          <p:nvSpPr>
            <p:cNvPr id="10" name="TextBox 10"/>
            <p:cNvSpPr txBox="1"/>
            <p:nvPr/>
          </p:nvSpPr>
          <p:spPr>
            <a:xfrm>
              <a:off x="0" y="-38100"/>
              <a:ext cx="97624" cy="318440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85935" y="1700608"/>
            <a:ext cx="7210074" cy="6762937"/>
          </a:xfrm>
          <a:custGeom>
            <a:avLst/>
            <a:gdLst/>
            <a:ahLst/>
            <a:cxnLst/>
            <a:rect l="l" t="t" r="r" b="b"/>
            <a:pathLst>
              <a:path w="7210074" h="6762937">
                <a:moveTo>
                  <a:pt x="0" y="0"/>
                </a:moveTo>
                <a:lnTo>
                  <a:pt x="7210074" y="0"/>
                </a:lnTo>
                <a:lnTo>
                  <a:pt x="7210074" y="6762937"/>
                </a:lnTo>
                <a:lnTo>
                  <a:pt x="0" y="6762937"/>
                </a:lnTo>
                <a:lnTo>
                  <a:pt x="0" y="0"/>
                </a:lnTo>
                <a:close/>
              </a:path>
            </a:pathLst>
          </a:custGeom>
          <a:blipFill>
            <a:blip r:embed="rId2"/>
            <a:stretch>
              <a:fillRect/>
            </a:stretch>
          </a:blipFill>
        </p:spPr>
      </p:sp>
      <p:sp>
        <p:nvSpPr>
          <p:cNvPr id="12" name="TextBox 12"/>
          <p:cNvSpPr txBox="1"/>
          <p:nvPr/>
        </p:nvSpPr>
        <p:spPr>
          <a:xfrm>
            <a:off x="10236778" y="4588364"/>
            <a:ext cx="6849883" cy="1139824"/>
          </a:xfrm>
          <a:prstGeom prst="rect">
            <a:avLst/>
          </a:prstGeom>
        </p:spPr>
        <p:txBody>
          <a:bodyPr lIns="0" tIns="0" rIns="0" bIns="0" rtlCol="0" anchor="t">
            <a:spAutoFit/>
          </a:bodyPr>
          <a:lstStyle/>
          <a:p>
            <a:pPr algn="ctr">
              <a:lnSpc>
                <a:spcPts val="8499"/>
              </a:lnSpc>
            </a:pPr>
            <a:r>
              <a:rPr lang="en-US" sz="8499">
                <a:solidFill>
                  <a:srgbClr val="FFFFFF"/>
                </a:solidFill>
                <a:latin typeface="Roboto Bold"/>
              </a:rPr>
              <a:t>Depuración.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1514462" y="1514462"/>
            <a:ext cx="15259077" cy="7258077"/>
            <a:chOff x="0" y="0"/>
            <a:chExt cx="4018852" cy="1911592"/>
          </a:xfrm>
        </p:grpSpPr>
        <p:sp>
          <p:nvSpPr>
            <p:cNvPr id="3" name="Freeform 3"/>
            <p:cNvSpPr/>
            <p:nvPr/>
          </p:nvSpPr>
          <p:spPr>
            <a:xfrm>
              <a:off x="0" y="0"/>
              <a:ext cx="4018852" cy="1911592"/>
            </a:xfrm>
            <a:custGeom>
              <a:avLst/>
              <a:gdLst/>
              <a:ahLst/>
              <a:cxnLst/>
              <a:rect l="l" t="t" r="r" b="b"/>
              <a:pathLst>
                <a:path w="4018852" h="1911592">
                  <a:moveTo>
                    <a:pt x="0" y="0"/>
                  </a:moveTo>
                  <a:lnTo>
                    <a:pt x="4018852" y="0"/>
                  </a:lnTo>
                  <a:lnTo>
                    <a:pt x="4018852" y="1911592"/>
                  </a:lnTo>
                  <a:lnTo>
                    <a:pt x="0" y="1911592"/>
                  </a:lnTo>
                  <a:close/>
                </a:path>
              </a:pathLst>
            </a:custGeom>
            <a:solidFill>
              <a:srgbClr val="000000">
                <a:alpha val="44706"/>
              </a:srgbClr>
            </a:solidFill>
          </p:spPr>
        </p:sp>
        <p:sp>
          <p:nvSpPr>
            <p:cNvPr id="4" name="TextBox 4"/>
            <p:cNvSpPr txBox="1"/>
            <p:nvPr/>
          </p:nvSpPr>
          <p:spPr>
            <a:xfrm>
              <a:off x="0" y="-38100"/>
              <a:ext cx="4018852" cy="194969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43239" y="1562169"/>
            <a:ext cx="14001522" cy="1552575"/>
          </a:xfrm>
          <a:prstGeom prst="rect">
            <a:avLst/>
          </a:prstGeom>
        </p:spPr>
        <p:txBody>
          <a:bodyPr lIns="0" tIns="0" rIns="0" bIns="0" rtlCol="0" anchor="t">
            <a:spAutoFit/>
          </a:bodyPr>
          <a:lstStyle/>
          <a:p>
            <a:pPr algn="ctr">
              <a:lnSpc>
                <a:spcPts val="12599"/>
              </a:lnSpc>
            </a:pPr>
            <a:r>
              <a:rPr lang="en-US" sz="9000" dirty="0">
                <a:solidFill>
                  <a:srgbClr val="FFFFFF"/>
                </a:solidFill>
                <a:latin typeface="Roboto Bold"/>
              </a:rPr>
              <a:t>Descripción del </a:t>
            </a:r>
            <a:r>
              <a:rPr lang="en-US" sz="9000" dirty="0" err="1">
                <a:solidFill>
                  <a:srgbClr val="FFFFFF"/>
                </a:solidFill>
                <a:latin typeface="Roboto Bold"/>
              </a:rPr>
              <a:t>problema</a:t>
            </a:r>
            <a:endParaRPr lang="en-US" sz="9000" dirty="0">
              <a:solidFill>
                <a:srgbClr val="FFFFFF"/>
              </a:solidFill>
              <a:latin typeface="Roboto Bold"/>
            </a:endParaRPr>
          </a:p>
        </p:txBody>
      </p:sp>
      <p:sp>
        <p:nvSpPr>
          <p:cNvPr id="6" name="TextBox 6"/>
          <p:cNvSpPr txBox="1"/>
          <p:nvPr/>
        </p:nvSpPr>
        <p:spPr>
          <a:xfrm>
            <a:off x="1920005" y="4071220"/>
            <a:ext cx="13409710" cy="2851956"/>
          </a:xfrm>
          <a:prstGeom prst="rect">
            <a:avLst/>
          </a:prstGeom>
        </p:spPr>
        <p:txBody>
          <a:bodyPr lIns="0" tIns="0" rIns="0" bIns="0" rtlCol="0" anchor="t">
            <a:spAutoFit/>
          </a:bodyPr>
          <a:lstStyle/>
          <a:p>
            <a:pPr>
              <a:lnSpc>
                <a:spcPts val="5711"/>
              </a:lnSpc>
            </a:pPr>
            <a:r>
              <a:rPr lang="en-US" sz="4079" dirty="0">
                <a:solidFill>
                  <a:srgbClr val="000000"/>
                </a:solidFill>
                <a:latin typeface="Roboto Condensed Bold"/>
              </a:rPr>
              <a:t>Dada la </a:t>
            </a:r>
            <a:r>
              <a:rPr lang="en-US" sz="4079" dirty="0" err="1">
                <a:solidFill>
                  <a:srgbClr val="000000"/>
                </a:solidFill>
                <a:latin typeface="Roboto Condensed Bold"/>
              </a:rPr>
              <a:t>ecuación</a:t>
            </a:r>
            <a:r>
              <a:rPr lang="en-US" sz="4079" dirty="0">
                <a:solidFill>
                  <a:srgbClr val="000000"/>
                </a:solidFill>
                <a:latin typeface="Roboto Condensed Bold"/>
              </a:rPr>
              <a:t> que </a:t>
            </a:r>
            <a:r>
              <a:rPr lang="en-US" sz="4079" dirty="0" err="1">
                <a:solidFill>
                  <a:srgbClr val="000000"/>
                </a:solidFill>
                <a:latin typeface="Roboto Condensed Bold"/>
              </a:rPr>
              <a:t>ingrese</a:t>
            </a:r>
            <a:r>
              <a:rPr lang="en-US" sz="4079" dirty="0">
                <a:solidFill>
                  <a:srgbClr val="000000"/>
                </a:solidFill>
                <a:latin typeface="Roboto Condensed Bold"/>
              </a:rPr>
              <a:t> se </a:t>
            </a:r>
            <a:r>
              <a:rPr lang="en-US" sz="4079" dirty="0" err="1">
                <a:solidFill>
                  <a:srgbClr val="000000"/>
                </a:solidFill>
                <a:latin typeface="Roboto Condensed Bold"/>
              </a:rPr>
              <a:t>regresara</a:t>
            </a:r>
            <a:r>
              <a:rPr lang="en-US" sz="4079" dirty="0">
                <a:solidFill>
                  <a:srgbClr val="000000"/>
                </a:solidFill>
                <a:latin typeface="Roboto Condensed Bold"/>
              </a:rPr>
              <a:t> los </a:t>
            </a:r>
            <a:r>
              <a:rPr lang="en-US" sz="4079" dirty="0" err="1">
                <a:solidFill>
                  <a:srgbClr val="000000"/>
                </a:solidFill>
                <a:latin typeface="Roboto Condensed Bold"/>
              </a:rPr>
              <a:t>valores</a:t>
            </a:r>
            <a:r>
              <a:rPr lang="en-US" sz="4079" dirty="0">
                <a:solidFill>
                  <a:srgbClr val="000000"/>
                </a:solidFill>
                <a:latin typeface="Roboto Condensed Bold"/>
              </a:rPr>
              <a:t>  </a:t>
            </a:r>
            <a:r>
              <a:rPr lang="en-US" sz="4079" dirty="0" err="1">
                <a:solidFill>
                  <a:srgbClr val="000000"/>
                </a:solidFill>
                <a:latin typeface="Roboto Condensed Bold"/>
              </a:rPr>
              <a:t>sobre</a:t>
            </a:r>
            <a:r>
              <a:rPr lang="en-US" sz="4079" dirty="0">
                <a:solidFill>
                  <a:srgbClr val="000000"/>
                </a:solidFill>
                <a:latin typeface="Roboto Condensed Bold"/>
              </a:rPr>
              <a:t> </a:t>
            </a:r>
            <a:r>
              <a:rPr lang="en-US" sz="4079" dirty="0" err="1">
                <a:solidFill>
                  <a:srgbClr val="000000"/>
                </a:solidFill>
                <a:latin typeface="Roboto Condensed Bold"/>
              </a:rPr>
              <a:t>el</a:t>
            </a:r>
            <a:r>
              <a:rPr lang="en-US" sz="4079" dirty="0">
                <a:solidFill>
                  <a:srgbClr val="000000"/>
                </a:solidFill>
                <a:latin typeface="Roboto Condensed Bold"/>
              </a:rPr>
              <a:t> conjunto de los </a:t>
            </a:r>
            <a:r>
              <a:rPr lang="en-US" sz="4079" dirty="0" err="1">
                <a:solidFill>
                  <a:srgbClr val="000000"/>
                </a:solidFill>
                <a:latin typeface="Roboto Condensed Bold"/>
              </a:rPr>
              <a:t>números</a:t>
            </a:r>
            <a:r>
              <a:rPr lang="en-US" sz="4079" dirty="0">
                <a:solidFill>
                  <a:srgbClr val="000000"/>
                </a:solidFill>
                <a:latin typeface="Roboto Condensed Bold"/>
              </a:rPr>
              <a:t> </a:t>
            </a:r>
            <a:r>
              <a:rPr lang="en-US" sz="4079" dirty="0" err="1">
                <a:solidFill>
                  <a:srgbClr val="000000"/>
                </a:solidFill>
                <a:latin typeface="Roboto Condensed Bold"/>
              </a:rPr>
              <a:t>reales</a:t>
            </a:r>
            <a:r>
              <a:rPr lang="en-US" sz="4079" dirty="0">
                <a:solidFill>
                  <a:srgbClr val="000000"/>
                </a:solidFill>
                <a:latin typeface="Roboto Condensed Bold"/>
              </a:rPr>
              <a:t>, </a:t>
            </a:r>
            <a:r>
              <a:rPr lang="en-US" sz="4079" dirty="0" err="1">
                <a:solidFill>
                  <a:srgbClr val="000000"/>
                </a:solidFill>
                <a:latin typeface="Roboto Condensed Bold"/>
              </a:rPr>
              <a:t>en</a:t>
            </a:r>
            <a:r>
              <a:rPr lang="en-US" sz="4079" dirty="0">
                <a:solidFill>
                  <a:srgbClr val="000000"/>
                </a:solidFill>
                <a:latin typeface="Roboto Condensed Bold"/>
              </a:rPr>
              <a:t> </a:t>
            </a:r>
            <a:r>
              <a:rPr lang="en-US" sz="4079" dirty="0" err="1">
                <a:solidFill>
                  <a:srgbClr val="000000"/>
                </a:solidFill>
                <a:latin typeface="Roboto Condensed Bold"/>
              </a:rPr>
              <a:t>el</a:t>
            </a:r>
            <a:r>
              <a:rPr lang="en-US" sz="4079" dirty="0">
                <a:solidFill>
                  <a:srgbClr val="000000"/>
                </a:solidFill>
                <a:latin typeface="Roboto Condensed Bold"/>
              </a:rPr>
              <a:t> </a:t>
            </a:r>
            <a:r>
              <a:rPr lang="en-US" sz="4079" dirty="0" err="1">
                <a:solidFill>
                  <a:srgbClr val="000000"/>
                </a:solidFill>
                <a:latin typeface="Roboto Condensed Bold"/>
              </a:rPr>
              <a:t>caso</a:t>
            </a:r>
            <a:r>
              <a:rPr lang="en-US" sz="4079" dirty="0">
                <a:solidFill>
                  <a:srgbClr val="000000"/>
                </a:solidFill>
                <a:latin typeface="Roboto Condensed Bold"/>
              </a:rPr>
              <a:t> de que no </a:t>
            </a:r>
            <a:r>
              <a:rPr lang="en-US" sz="4079" dirty="0" err="1">
                <a:solidFill>
                  <a:srgbClr val="000000"/>
                </a:solidFill>
                <a:latin typeface="Roboto Condensed Bold"/>
              </a:rPr>
              <a:t>indicara</a:t>
            </a:r>
            <a:r>
              <a:rPr lang="en-US" sz="4079" dirty="0">
                <a:solidFill>
                  <a:srgbClr val="000000"/>
                </a:solidFill>
                <a:latin typeface="Roboto Condensed Bold"/>
              </a:rPr>
              <a:t> la </a:t>
            </a:r>
            <a:r>
              <a:rPr lang="en-US" sz="4079" dirty="0" err="1">
                <a:solidFill>
                  <a:srgbClr val="000000"/>
                </a:solidFill>
                <a:latin typeface="Roboto Condensed Bold"/>
              </a:rPr>
              <a:t>solución</a:t>
            </a:r>
            <a:r>
              <a:rPr lang="en-US" sz="4079" dirty="0">
                <a:solidFill>
                  <a:srgbClr val="000000"/>
                </a:solidFill>
                <a:latin typeface="Roboto Condensed Bold"/>
              </a:rPr>
              <a:t> </a:t>
            </a:r>
            <a:r>
              <a:rPr lang="en-US" sz="4079" dirty="0" err="1">
                <a:solidFill>
                  <a:srgbClr val="000000"/>
                </a:solidFill>
                <a:latin typeface="Roboto Condensed Bold"/>
              </a:rPr>
              <a:t>esta</a:t>
            </a:r>
            <a:r>
              <a:rPr lang="en-US" sz="4079" dirty="0">
                <a:solidFill>
                  <a:srgbClr val="000000"/>
                </a:solidFill>
                <a:latin typeface="Roboto Condensed Bold"/>
              </a:rPr>
              <a:t> </a:t>
            </a:r>
            <a:r>
              <a:rPr lang="en-US" sz="4079" dirty="0" err="1">
                <a:solidFill>
                  <a:srgbClr val="000000"/>
                </a:solidFill>
                <a:latin typeface="Roboto Condensed Bold"/>
              </a:rPr>
              <a:t>en</a:t>
            </a:r>
            <a:r>
              <a:rPr lang="en-US" sz="4079" dirty="0">
                <a:solidFill>
                  <a:srgbClr val="000000"/>
                </a:solidFill>
                <a:latin typeface="Roboto Condensed Bold"/>
              </a:rPr>
              <a:t> </a:t>
            </a:r>
            <a:r>
              <a:rPr lang="en-US" sz="4079" dirty="0" err="1">
                <a:solidFill>
                  <a:srgbClr val="000000"/>
                </a:solidFill>
                <a:latin typeface="Roboto Condensed Bold"/>
              </a:rPr>
              <a:t>el</a:t>
            </a:r>
            <a:r>
              <a:rPr lang="en-US" sz="4079" dirty="0">
                <a:solidFill>
                  <a:srgbClr val="000000"/>
                </a:solidFill>
                <a:latin typeface="Roboto Condensed Bold"/>
              </a:rPr>
              <a:t> conjunto de los </a:t>
            </a:r>
            <a:r>
              <a:rPr lang="en-US" sz="4079" dirty="0" err="1">
                <a:solidFill>
                  <a:srgbClr val="000000"/>
                </a:solidFill>
                <a:latin typeface="Roboto Condensed Bold"/>
              </a:rPr>
              <a:t>números</a:t>
            </a:r>
            <a:r>
              <a:rPr lang="en-US" sz="4079" dirty="0">
                <a:solidFill>
                  <a:srgbClr val="000000"/>
                </a:solidFill>
                <a:latin typeface="Roboto Condensed Bold"/>
              </a:rPr>
              <a:t>.</a:t>
            </a:r>
          </a:p>
          <a:p>
            <a:pPr marL="0" lvl="0" indent="0" algn="ctr">
              <a:lnSpc>
                <a:spcPts val="5711"/>
              </a:lnSpc>
              <a:spcBef>
                <a:spcPct val="0"/>
              </a:spcBef>
            </a:pPr>
            <a:endParaRPr lang="en-US" sz="4079" dirty="0">
              <a:solidFill>
                <a:srgbClr val="000000"/>
              </a:solidFill>
              <a:latin typeface="Roboto Condensed Bold"/>
            </a:endParaRPr>
          </a:p>
        </p:txBody>
      </p:sp>
      <p:sp>
        <p:nvSpPr>
          <p:cNvPr id="7" name="TextBox 7"/>
          <p:cNvSpPr txBox="1"/>
          <p:nvPr/>
        </p:nvSpPr>
        <p:spPr>
          <a:xfrm>
            <a:off x="-291664" y="141605"/>
            <a:ext cx="5778064"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Open Sans Bold"/>
              </a:rPr>
              <a:t>EJERCICIO 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854822" y="-6562292"/>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00000"/>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44363" y="1714933"/>
            <a:ext cx="13637374" cy="1552575"/>
          </a:xfrm>
          <a:prstGeom prst="rect">
            <a:avLst/>
          </a:prstGeom>
        </p:spPr>
        <p:txBody>
          <a:bodyPr lIns="0" tIns="0" rIns="0" bIns="0" rtlCol="0" anchor="t">
            <a:spAutoFit/>
          </a:bodyPr>
          <a:lstStyle/>
          <a:p>
            <a:pPr algn="ctr">
              <a:lnSpc>
                <a:spcPts val="12599"/>
              </a:lnSpc>
            </a:pPr>
            <a:r>
              <a:rPr lang="en-US" sz="9000" dirty="0" err="1">
                <a:solidFill>
                  <a:srgbClr val="FFFFFF"/>
                </a:solidFill>
                <a:latin typeface="Roboto Bold"/>
              </a:rPr>
              <a:t>Definición</a:t>
            </a:r>
            <a:r>
              <a:rPr lang="en-US" sz="9000" dirty="0">
                <a:solidFill>
                  <a:srgbClr val="FFFFFF"/>
                </a:solidFill>
                <a:latin typeface="Roboto Bold"/>
              </a:rPr>
              <a:t> del </a:t>
            </a:r>
            <a:r>
              <a:rPr lang="en-US" sz="9000" dirty="0" err="1">
                <a:solidFill>
                  <a:srgbClr val="FFFFFF"/>
                </a:solidFill>
                <a:latin typeface="Roboto Bold"/>
              </a:rPr>
              <a:t>problema</a:t>
            </a:r>
            <a:r>
              <a:rPr lang="en-US" sz="9000" dirty="0">
                <a:solidFill>
                  <a:srgbClr val="FFFFFF"/>
                </a:solidFill>
                <a:latin typeface="Roboto Bold"/>
              </a:rPr>
              <a:t>.</a:t>
            </a:r>
          </a:p>
        </p:txBody>
      </p:sp>
      <p:sp>
        <p:nvSpPr>
          <p:cNvPr id="6" name="TextBox 6"/>
          <p:cNvSpPr txBox="1"/>
          <p:nvPr/>
        </p:nvSpPr>
        <p:spPr>
          <a:xfrm>
            <a:off x="785935" y="5057775"/>
            <a:ext cx="16473365" cy="3464417"/>
          </a:xfrm>
          <a:prstGeom prst="rect">
            <a:avLst/>
          </a:prstGeom>
        </p:spPr>
        <p:txBody>
          <a:bodyPr lIns="0" tIns="0" rIns="0" bIns="0" rtlCol="0" anchor="t">
            <a:spAutoFit/>
          </a:bodyPr>
          <a:lstStyle/>
          <a:p>
            <a:pPr>
              <a:lnSpc>
                <a:spcPts val="5607"/>
              </a:lnSpc>
            </a:pPr>
            <a:r>
              <a:rPr lang="en-US" sz="4005">
                <a:solidFill>
                  <a:srgbClr val="000000"/>
                </a:solidFill>
                <a:latin typeface="Roboto Condensed"/>
              </a:rPr>
              <a:t>·</a:t>
            </a:r>
            <a:r>
              <a:rPr lang="en-US" sz="4005">
                <a:solidFill>
                  <a:srgbClr val="000000"/>
                </a:solidFill>
                <a:latin typeface="Roboto Condensed Bold"/>
              </a:rPr>
              <a:t>Se solicita al usuario que ingrese a, b y c.</a:t>
            </a:r>
          </a:p>
          <a:p>
            <a:pPr>
              <a:lnSpc>
                <a:spcPts val="5607"/>
              </a:lnSpc>
            </a:pPr>
            <a:r>
              <a:rPr lang="en-US" sz="4005">
                <a:solidFill>
                  <a:srgbClr val="000000"/>
                </a:solidFill>
                <a:latin typeface="Roboto Condensed Bold"/>
              </a:rPr>
              <a:t>·Se calcula el discriminante de la ecuación cuadrática, dado por la formula.</a:t>
            </a:r>
          </a:p>
          <a:p>
            <a:pPr>
              <a:lnSpc>
                <a:spcPts val="5607"/>
              </a:lnSpc>
            </a:pPr>
            <a:r>
              <a:rPr lang="en-US" sz="4005">
                <a:solidFill>
                  <a:srgbClr val="000000"/>
                </a:solidFill>
                <a:latin typeface="Roboto Condensed Bold"/>
              </a:rPr>
              <a:t>·Te arrojará como resultado: los valores de (x1, x2) y escribirá si las raíces son reales, idéntica o si no tiene.</a:t>
            </a:r>
          </a:p>
          <a:p>
            <a:pPr algn="l">
              <a:lnSpc>
                <a:spcPts val="5187"/>
              </a:lnSpc>
              <a:spcBef>
                <a:spcPct val="0"/>
              </a:spcBef>
            </a:pPr>
            <a:endParaRPr lang="en-US" sz="4005">
              <a:solidFill>
                <a:srgbClr val="000000"/>
              </a:solidFill>
              <a:latin typeface="Roboto Condensed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048192" y="-9099861"/>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58289"/>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951608" y="1139948"/>
            <a:ext cx="14384784" cy="9475875"/>
          </a:xfrm>
          <a:custGeom>
            <a:avLst/>
            <a:gdLst/>
            <a:ahLst/>
            <a:cxnLst/>
            <a:rect l="l" t="t" r="r" b="b"/>
            <a:pathLst>
              <a:path w="14384784" h="9475875">
                <a:moveTo>
                  <a:pt x="0" y="0"/>
                </a:moveTo>
                <a:lnTo>
                  <a:pt x="14384784" y="0"/>
                </a:lnTo>
                <a:lnTo>
                  <a:pt x="14384784" y="9475874"/>
                </a:lnTo>
                <a:lnTo>
                  <a:pt x="0" y="9475874"/>
                </a:lnTo>
                <a:lnTo>
                  <a:pt x="0" y="0"/>
                </a:lnTo>
                <a:close/>
              </a:path>
            </a:pathLst>
          </a:custGeom>
          <a:blipFill>
            <a:blip r:embed="rId2"/>
            <a:stretch>
              <a:fillRect l="-13407" r="-5300"/>
            </a:stretch>
          </a:blipFill>
        </p:spPr>
      </p:sp>
      <p:sp>
        <p:nvSpPr>
          <p:cNvPr id="6" name="TextBox 6"/>
          <p:cNvSpPr txBox="1"/>
          <p:nvPr/>
        </p:nvSpPr>
        <p:spPr>
          <a:xfrm>
            <a:off x="2325313" y="-326902"/>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131" y="2478075"/>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186131" y="4731944"/>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a:off x="-186131" y="7070178"/>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3.</a:t>
              </a:r>
            </a:p>
          </p:txBody>
        </p:sp>
      </p:grpSp>
      <p:grpSp>
        <p:nvGrpSpPr>
          <p:cNvPr id="11" name="Group 11"/>
          <p:cNvGrpSpPr/>
          <p:nvPr/>
        </p:nvGrpSpPr>
        <p:grpSpPr>
          <a:xfrm rot="-5400000">
            <a:off x="8588137" y="-8133990"/>
            <a:ext cx="1111726" cy="18288000"/>
            <a:chOff x="0" y="0"/>
            <a:chExt cx="314136" cy="5167563"/>
          </a:xfrm>
        </p:grpSpPr>
        <p:sp>
          <p:nvSpPr>
            <p:cNvPr id="12" name="Freeform 12"/>
            <p:cNvSpPr/>
            <p:nvPr/>
          </p:nvSpPr>
          <p:spPr>
            <a:xfrm>
              <a:off x="0" y="0"/>
              <a:ext cx="314136" cy="5167563"/>
            </a:xfrm>
            <a:custGeom>
              <a:avLst/>
              <a:gdLst/>
              <a:ahLst/>
              <a:cxnLst/>
              <a:rect l="l" t="t" r="r" b="b"/>
              <a:pathLst>
                <a:path w="314136" h="5167563">
                  <a:moveTo>
                    <a:pt x="0" y="0"/>
                  </a:moveTo>
                  <a:lnTo>
                    <a:pt x="314136" y="0"/>
                  </a:lnTo>
                  <a:lnTo>
                    <a:pt x="314136" y="5167563"/>
                  </a:lnTo>
                  <a:lnTo>
                    <a:pt x="0" y="5167563"/>
                  </a:lnTo>
                  <a:close/>
                </a:path>
              </a:pathLst>
            </a:custGeom>
            <a:solidFill>
              <a:srgbClr val="058289"/>
            </a:solidFill>
          </p:spPr>
        </p:sp>
        <p:sp>
          <p:nvSpPr>
            <p:cNvPr id="13" name="TextBox 13"/>
            <p:cNvSpPr txBox="1"/>
            <p:nvPr/>
          </p:nvSpPr>
          <p:spPr>
            <a:xfrm>
              <a:off x="0" y="-38100"/>
              <a:ext cx="314136" cy="520566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144000" y="2520870"/>
            <a:ext cx="9118702" cy="5245260"/>
          </a:xfrm>
          <a:custGeom>
            <a:avLst/>
            <a:gdLst/>
            <a:ahLst/>
            <a:cxnLst/>
            <a:rect l="l" t="t" r="r" b="b"/>
            <a:pathLst>
              <a:path w="9118702" h="5245260">
                <a:moveTo>
                  <a:pt x="0" y="0"/>
                </a:moveTo>
                <a:lnTo>
                  <a:pt x="9118702" y="0"/>
                </a:lnTo>
                <a:lnTo>
                  <a:pt x="9118702" y="5245260"/>
                </a:lnTo>
                <a:lnTo>
                  <a:pt x="0" y="5245260"/>
                </a:lnTo>
                <a:lnTo>
                  <a:pt x="0" y="0"/>
                </a:lnTo>
                <a:close/>
              </a:path>
            </a:pathLst>
          </a:custGeom>
          <a:blipFill>
            <a:blip r:embed="rId2"/>
            <a:stretch>
              <a:fillRect r="-56310" b="-97092"/>
            </a:stretch>
          </a:blipFill>
        </p:spPr>
      </p:sp>
      <p:sp>
        <p:nvSpPr>
          <p:cNvPr id="15" name="TextBox 15"/>
          <p:cNvSpPr txBox="1"/>
          <p:nvPr/>
        </p:nvSpPr>
        <p:spPr>
          <a:xfrm>
            <a:off x="2325313" y="143235"/>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
        <p:nvSpPr>
          <p:cNvPr id="16" name="TextBox 16"/>
          <p:cNvSpPr txBox="1"/>
          <p:nvPr/>
        </p:nvSpPr>
        <p:spPr>
          <a:xfrm>
            <a:off x="2032102" y="5067300"/>
            <a:ext cx="7111898" cy="10668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Roboto Condensed Bold"/>
              </a:rPr>
              <a:t>• Definimos a, b, c, x1, x2 como double para que pueda ver resultados decimales.</a:t>
            </a:r>
          </a:p>
        </p:txBody>
      </p:sp>
      <p:sp>
        <p:nvSpPr>
          <p:cNvPr id="17" name="TextBox 17"/>
          <p:cNvSpPr txBox="1"/>
          <p:nvPr/>
        </p:nvSpPr>
        <p:spPr>
          <a:xfrm>
            <a:off x="2243531" y="7313021"/>
            <a:ext cx="6127007" cy="10668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Roboto Condensed Bold"/>
              </a:rPr>
              <a:t>• Se crea un objeto como Scanner para poder leer a, b, c, x1, x2 </a:t>
            </a:r>
          </a:p>
        </p:txBody>
      </p:sp>
      <p:sp>
        <p:nvSpPr>
          <p:cNvPr id="18" name="TextBox 18"/>
          <p:cNvSpPr txBox="1"/>
          <p:nvPr/>
        </p:nvSpPr>
        <p:spPr>
          <a:xfrm>
            <a:off x="1636115" y="2444670"/>
            <a:ext cx="7341838" cy="160020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Roboto Condensed Bold"/>
              </a:rPr>
              <a:t> Antes que nada, tenemos que tener claro que la ecuación cuadrática siempre será  ax^2+bx+c=0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9036" y="1028700"/>
            <a:ext cx="15209928" cy="5904907"/>
          </a:xfrm>
          <a:custGeom>
            <a:avLst/>
            <a:gdLst/>
            <a:ahLst/>
            <a:cxnLst/>
            <a:rect l="l" t="t" r="r" b="b"/>
            <a:pathLst>
              <a:path w="15209928" h="5904907">
                <a:moveTo>
                  <a:pt x="0" y="0"/>
                </a:moveTo>
                <a:lnTo>
                  <a:pt x="15209928" y="0"/>
                </a:lnTo>
                <a:lnTo>
                  <a:pt x="15209928" y="5904907"/>
                </a:lnTo>
                <a:lnTo>
                  <a:pt x="0" y="5904907"/>
                </a:lnTo>
                <a:lnTo>
                  <a:pt x="0" y="0"/>
                </a:lnTo>
                <a:close/>
              </a:path>
            </a:pathLst>
          </a:custGeom>
          <a:blipFill>
            <a:blip r:embed="rId2"/>
            <a:stretch>
              <a:fillRect l="-5113" t="-102994" r="-3542"/>
            </a:stretch>
          </a:blipFill>
        </p:spPr>
      </p:sp>
      <p:sp>
        <p:nvSpPr>
          <p:cNvPr id="3" name="TextBox 3"/>
          <p:cNvSpPr txBox="1"/>
          <p:nvPr/>
        </p:nvSpPr>
        <p:spPr>
          <a:xfrm>
            <a:off x="1539036" y="7620000"/>
            <a:ext cx="16230600" cy="2667000"/>
          </a:xfrm>
          <a:prstGeom prst="rect">
            <a:avLst/>
          </a:prstGeom>
        </p:spPr>
        <p:txBody>
          <a:bodyPr lIns="0" tIns="0" rIns="0" bIns="0" rtlCol="0" anchor="t">
            <a:spAutoFit/>
          </a:bodyPr>
          <a:lstStyle/>
          <a:p>
            <a:pPr algn="just">
              <a:lnSpc>
                <a:spcPts val="4200"/>
              </a:lnSpc>
            </a:pPr>
            <a:r>
              <a:rPr lang="en-US" sz="3000">
                <a:solidFill>
                  <a:srgbClr val="000000"/>
                </a:solidFill>
                <a:latin typeface="Roboto Condensed Bold"/>
              </a:rPr>
              <a:t>-Si el discriminante &gt; cero, hay dos raíces reales distintas.</a:t>
            </a:r>
          </a:p>
          <a:p>
            <a:pPr>
              <a:lnSpc>
                <a:spcPts val="4200"/>
              </a:lnSpc>
            </a:pPr>
            <a:r>
              <a:rPr lang="en-US" sz="3000">
                <a:solidFill>
                  <a:srgbClr val="000000"/>
                </a:solidFill>
                <a:latin typeface="Roboto Condensed Bold"/>
              </a:rPr>
              <a:t>-Si el discriminante = cero, existe una sola raíz real idéntica. </a:t>
            </a:r>
          </a:p>
          <a:p>
            <a:pPr>
              <a:lnSpc>
                <a:spcPts val="4200"/>
              </a:lnSpc>
            </a:pPr>
            <a:r>
              <a:rPr lang="en-US" sz="3000">
                <a:solidFill>
                  <a:srgbClr val="000000"/>
                </a:solidFill>
                <a:latin typeface="Roboto Condensed Bold"/>
              </a:rPr>
              <a:t>-Si el discriminante &lt; cero, no tiene raíces reales, pertenecen a números complejos.</a:t>
            </a:r>
          </a:p>
          <a:p>
            <a:pPr algn="ctr">
              <a:lnSpc>
                <a:spcPts val="4200"/>
              </a:lnSpc>
            </a:pPr>
            <a:endParaRPr lang="en-US" sz="3000">
              <a:solidFill>
                <a:srgbClr val="000000"/>
              </a:solidFill>
              <a:latin typeface="Roboto Condensed Bold"/>
            </a:endParaRPr>
          </a:p>
          <a:p>
            <a:pPr algn="ctr">
              <a:lnSpc>
                <a:spcPts val="4200"/>
              </a:lnSpc>
              <a:spcBef>
                <a:spcPct val="0"/>
              </a:spcBef>
            </a:pPr>
            <a:endParaRPr lang="en-US" sz="3000">
              <a:solidFill>
                <a:srgbClr val="000000"/>
              </a:solidFill>
              <a:latin typeface="Roboto Condensed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785769" y="-843265"/>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sp>
        <p:sp>
          <p:nvSpPr>
            <p:cNvPr id="4" name="TextBox 4"/>
            <p:cNvSpPr txBox="1"/>
            <p:nvPr/>
          </p:nvSpPr>
          <p:spPr>
            <a:xfrm>
              <a:off x="0" y="-47625"/>
              <a:ext cx="2524254"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334500" y="973794"/>
            <a:ext cx="8593748" cy="8229600"/>
            <a:chOff x="0" y="0"/>
            <a:chExt cx="2263374" cy="2167467"/>
          </a:xfrm>
        </p:grpSpPr>
        <p:sp>
          <p:nvSpPr>
            <p:cNvPr id="6" name="Freeform 6"/>
            <p:cNvSpPr/>
            <p:nvPr/>
          </p:nvSpPr>
          <p:spPr>
            <a:xfrm>
              <a:off x="0" y="0"/>
              <a:ext cx="2263374" cy="2167467"/>
            </a:xfrm>
            <a:custGeom>
              <a:avLst/>
              <a:gdLst/>
              <a:ahLst/>
              <a:cxnLst/>
              <a:rect l="l" t="t" r="r" b="b"/>
              <a:pathLst>
                <a:path w="2263374" h="2167467">
                  <a:moveTo>
                    <a:pt x="0" y="0"/>
                  </a:moveTo>
                  <a:lnTo>
                    <a:pt x="2263374" y="0"/>
                  </a:lnTo>
                  <a:lnTo>
                    <a:pt x="2263374" y="2167467"/>
                  </a:lnTo>
                  <a:lnTo>
                    <a:pt x="0" y="2167467"/>
                  </a:lnTo>
                  <a:close/>
                </a:path>
              </a:pathLst>
            </a:custGeom>
            <a:solidFill>
              <a:srgbClr val="238A8F"/>
            </a:solidFill>
            <a:ln w="47625" cap="sq">
              <a:solidFill>
                <a:srgbClr val="FFFFFF"/>
              </a:solidFill>
              <a:prstDash val="solid"/>
              <a:miter/>
            </a:ln>
          </p:spPr>
        </p:sp>
        <p:sp>
          <p:nvSpPr>
            <p:cNvPr id="7" name="TextBox 7"/>
            <p:cNvSpPr txBox="1"/>
            <p:nvPr/>
          </p:nvSpPr>
          <p:spPr>
            <a:xfrm>
              <a:off x="0" y="-47625"/>
              <a:ext cx="2263374" cy="2215092"/>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798508" y="-423883"/>
            <a:ext cx="345492" cy="11134766"/>
            <a:chOff x="0" y="0"/>
            <a:chExt cx="97624" cy="3146304"/>
          </a:xfrm>
        </p:grpSpPr>
        <p:sp>
          <p:nvSpPr>
            <p:cNvPr id="9" name="Freeform 9"/>
            <p:cNvSpPr/>
            <p:nvPr/>
          </p:nvSpPr>
          <p:spPr>
            <a:xfrm>
              <a:off x="0" y="0"/>
              <a:ext cx="97624" cy="3146304"/>
            </a:xfrm>
            <a:custGeom>
              <a:avLst/>
              <a:gdLst/>
              <a:ahLst/>
              <a:cxnLst/>
              <a:rect l="l" t="t" r="r" b="b"/>
              <a:pathLst>
                <a:path w="97624" h="3146304">
                  <a:moveTo>
                    <a:pt x="0" y="0"/>
                  </a:moveTo>
                  <a:lnTo>
                    <a:pt x="97624" y="0"/>
                  </a:lnTo>
                  <a:lnTo>
                    <a:pt x="97624" y="3146304"/>
                  </a:lnTo>
                  <a:lnTo>
                    <a:pt x="0" y="3146304"/>
                  </a:lnTo>
                  <a:close/>
                </a:path>
              </a:pathLst>
            </a:custGeom>
            <a:solidFill>
              <a:srgbClr val="000000"/>
            </a:solidFill>
          </p:spPr>
        </p:sp>
        <p:sp>
          <p:nvSpPr>
            <p:cNvPr id="10" name="TextBox 10"/>
            <p:cNvSpPr txBox="1"/>
            <p:nvPr/>
          </p:nvSpPr>
          <p:spPr>
            <a:xfrm>
              <a:off x="0" y="-38100"/>
              <a:ext cx="97624" cy="318440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423883"/>
            <a:ext cx="8798508" cy="4663209"/>
          </a:xfrm>
          <a:custGeom>
            <a:avLst/>
            <a:gdLst/>
            <a:ahLst/>
            <a:cxnLst/>
            <a:rect l="l" t="t" r="r" b="b"/>
            <a:pathLst>
              <a:path w="8798508" h="4663209">
                <a:moveTo>
                  <a:pt x="0" y="0"/>
                </a:moveTo>
                <a:lnTo>
                  <a:pt x="8798508" y="0"/>
                </a:lnTo>
                <a:lnTo>
                  <a:pt x="8798508" y="4663209"/>
                </a:lnTo>
                <a:lnTo>
                  <a:pt x="0" y="4663209"/>
                </a:lnTo>
                <a:lnTo>
                  <a:pt x="0" y="0"/>
                </a:lnTo>
                <a:close/>
              </a:path>
            </a:pathLst>
          </a:custGeom>
          <a:blipFill>
            <a:blip r:embed="rId2"/>
            <a:stretch>
              <a:fillRect/>
            </a:stretch>
          </a:blipFill>
        </p:spPr>
      </p:sp>
      <p:sp>
        <p:nvSpPr>
          <p:cNvPr id="12" name="Freeform 12"/>
          <p:cNvSpPr/>
          <p:nvPr/>
        </p:nvSpPr>
        <p:spPr>
          <a:xfrm>
            <a:off x="-182562" y="4239326"/>
            <a:ext cx="8798508" cy="2977724"/>
          </a:xfrm>
          <a:custGeom>
            <a:avLst/>
            <a:gdLst/>
            <a:ahLst/>
            <a:cxnLst/>
            <a:rect l="l" t="t" r="r" b="b"/>
            <a:pathLst>
              <a:path w="8798508" h="2977724">
                <a:moveTo>
                  <a:pt x="0" y="0"/>
                </a:moveTo>
                <a:lnTo>
                  <a:pt x="8798509" y="0"/>
                </a:lnTo>
                <a:lnTo>
                  <a:pt x="8798509" y="2977725"/>
                </a:lnTo>
                <a:lnTo>
                  <a:pt x="0" y="2977725"/>
                </a:lnTo>
                <a:lnTo>
                  <a:pt x="0" y="0"/>
                </a:lnTo>
                <a:close/>
              </a:path>
            </a:pathLst>
          </a:custGeom>
          <a:blipFill>
            <a:blip r:embed="rId3"/>
            <a:stretch>
              <a:fillRect t="-11209"/>
            </a:stretch>
          </a:blipFill>
        </p:spPr>
      </p:sp>
      <p:sp>
        <p:nvSpPr>
          <p:cNvPr id="13" name="Freeform 13"/>
          <p:cNvSpPr/>
          <p:nvPr/>
        </p:nvSpPr>
        <p:spPr>
          <a:xfrm>
            <a:off x="0" y="7207526"/>
            <a:ext cx="8604835" cy="3282369"/>
          </a:xfrm>
          <a:custGeom>
            <a:avLst/>
            <a:gdLst/>
            <a:ahLst/>
            <a:cxnLst/>
            <a:rect l="l" t="t" r="r" b="b"/>
            <a:pathLst>
              <a:path w="8604835" h="3282369">
                <a:moveTo>
                  <a:pt x="0" y="0"/>
                </a:moveTo>
                <a:lnTo>
                  <a:pt x="8604835" y="0"/>
                </a:lnTo>
                <a:lnTo>
                  <a:pt x="8604835" y="3282369"/>
                </a:lnTo>
                <a:lnTo>
                  <a:pt x="0" y="3282369"/>
                </a:lnTo>
                <a:lnTo>
                  <a:pt x="0" y="0"/>
                </a:lnTo>
                <a:close/>
              </a:path>
            </a:pathLst>
          </a:custGeom>
          <a:blipFill>
            <a:blip r:embed="rId4"/>
            <a:stretch>
              <a:fillRect t="-10214"/>
            </a:stretch>
          </a:blipFill>
        </p:spPr>
      </p:sp>
      <p:sp>
        <p:nvSpPr>
          <p:cNvPr id="14" name="Freeform 14"/>
          <p:cNvSpPr/>
          <p:nvPr/>
        </p:nvSpPr>
        <p:spPr>
          <a:xfrm>
            <a:off x="-413753" y="4068270"/>
            <a:ext cx="9557753" cy="330177"/>
          </a:xfrm>
          <a:custGeom>
            <a:avLst/>
            <a:gdLst/>
            <a:ahLst/>
            <a:cxnLst/>
            <a:rect l="l" t="t" r="r" b="b"/>
            <a:pathLst>
              <a:path w="9557753" h="330177">
                <a:moveTo>
                  <a:pt x="0" y="0"/>
                </a:moveTo>
                <a:lnTo>
                  <a:pt x="9557753" y="0"/>
                </a:lnTo>
                <a:lnTo>
                  <a:pt x="9557753" y="330177"/>
                </a:lnTo>
                <a:lnTo>
                  <a:pt x="0" y="33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206432" y="4588364"/>
            <a:ext cx="6849883" cy="1139824"/>
          </a:xfrm>
          <a:prstGeom prst="rect">
            <a:avLst/>
          </a:prstGeom>
        </p:spPr>
        <p:txBody>
          <a:bodyPr lIns="0" tIns="0" rIns="0" bIns="0" rtlCol="0" anchor="t">
            <a:spAutoFit/>
          </a:bodyPr>
          <a:lstStyle/>
          <a:p>
            <a:pPr algn="ctr">
              <a:lnSpc>
                <a:spcPts val="8499"/>
              </a:lnSpc>
            </a:pPr>
            <a:r>
              <a:rPr lang="en-US" sz="8499">
                <a:solidFill>
                  <a:srgbClr val="FFFFFF"/>
                </a:solidFill>
                <a:latin typeface="Roboto Bold"/>
              </a:rPr>
              <a:t>Depuración.</a:t>
            </a:r>
          </a:p>
        </p:txBody>
      </p:sp>
      <p:sp>
        <p:nvSpPr>
          <p:cNvPr id="16" name="Freeform 16"/>
          <p:cNvSpPr/>
          <p:nvPr/>
        </p:nvSpPr>
        <p:spPr>
          <a:xfrm>
            <a:off x="-423278" y="6982124"/>
            <a:ext cx="9557753" cy="330177"/>
          </a:xfrm>
          <a:custGeom>
            <a:avLst/>
            <a:gdLst/>
            <a:ahLst/>
            <a:cxnLst/>
            <a:rect l="l" t="t" r="r" b="b"/>
            <a:pathLst>
              <a:path w="9557753" h="330177">
                <a:moveTo>
                  <a:pt x="0" y="0"/>
                </a:moveTo>
                <a:lnTo>
                  <a:pt x="9557753" y="0"/>
                </a:lnTo>
                <a:lnTo>
                  <a:pt x="9557753" y="330177"/>
                </a:lnTo>
                <a:lnTo>
                  <a:pt x="0" y="330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1514462" y="1514462"/>
            <a:ext cx="15259077" cy="7258077"/>
            <a:chOff x="0" y="0"/>
            <a:chExt cx="4018852" cy="1911592"/>
          </a:xfrm>
        </p:grpSpPr>
        <p:sp>
          <p:nvSpPr>
            <p:cNvPr id="3" name="Freeform 3"/>
            <p:cNvSpPr/>
            <p:nvPr/>
          </p:nvSpPr>
          <p:spPr>
            <a:xfrm>
              <a:off x="0" y="0"/>
              <a:ext cx="4018852" cy="1911592"/>
            </a:xfrm>
            <a:custGeom>
              <a:avLst/>
              <a:gdLst/>
              <a:ahLst/>
              <a:cxnLst/>
              <a:rect l="l" t="t" r="r" b="b"/>
              <a:pathLst>
                <a:path w="4018852" h="1911592">
                  <a:moveTo>
                    <a:pt x="0" y="0"/>
                  </a:moveTo>
                  <a:lnTo>
                    <a:pt x="4018852" y="0"/>
                  </a:lnTo>
                  <a:lnTo>
                    <a:pt x="4018852" y="1911592"/>
                  </a:lnTo>
                  <a:lnTo>
                    <a:pt x="0" y="1911592"/>
                  </a:lnTo>
                  <a:close/>
                </a:path>
              </a:pathLst>
            </a:custGeom>
            <a:solidFill>
              <a:srgbClr val="000000">
                <a:alpha val="44706"/>
              </a:srgbClr>
            </a:solidFill>
          </p:spPr>
        </p:sp>
        <p:sp>
          <p:nvSpPr>
            <p:cNvPr id="4" name="TextBox 4"/>
            <p:cNvSpPr txBox="1"/>
            <p:nvPr/>
          </p:nvSpPr>
          <p:spPr>
            <a:xfrm>
              <a:off x="0" y="-38100"/>
              <a:ext cx="4018852" cy="194969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43239" y="1562169"/>
            <a:ext cx="14001522"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Descripción </a:t>
            </a:r>
            <a:r>
              <a:rPr lang="en-US" sz="9000" dirty="0">
                <a:solidFill>
                  <a:srgbClr val="FFFFFF"/>
                </a:solidFill>
                <a:latin typeface="Roboto Bold"/>
              </a:rPr>
              <a:t>del </a:t>
            </a:r>
            <a:r>
              <a:rPr lang="en-US" sz="9000" dirty="0" err="1">
                <a:solidFill>
                  <a:srgbClr val="FFFFFF"/>
                </a:solidFill>
                <a:latin typeface="Roboto Bold"/>
              </a:rPr>
              <a:t>problema</a:t>
            </a:r>
            <a:endParaRPr lang="en-US" sz="9000" dirty="0">
              <a:solidFill>
                <a:srgbClr val="FFFFFF"/>
              </a:solidFill>
              <a:latin typeface="Roboto Bold"/>
            </a:endParaRPr>
          </a:p>
        </p:txBody>
      </p:sp>
      <p:sp>
        <p:nvSpPr>
          <p:cNvPr id="6" name="TextBox 6"/>
          <p:cNvSpPr txBox="1"/>
          <p:nvPr/>
        </p:nvSpPr>
        <p:spPr>
          <a:xfrm>
            <a:off x="2143239" y="4529813"/>
            <a:ext cx="12472850" cy="1975186"/>
          </a:xfrm>
          <a:prstGeom prst="rect">
            <a:avLst/>
          </a:prstGeom>
        </p:spPr>
        <p:txBody>
          <a:bodyPr lIns="0" tIns="0" rIns="0" bIns="0" rtlCol="0" anchor="t">
            <a:spAutoFit/>
          </a:bodyPr>
          <a:lstStyle/>
          <a:p>
            <a:pPr marL="0" lvl="0" indent="0">
              <a:lnSpc>
                <a:spcPts val="5312"/>
              </a:lnSpc>
              <a:spcBef>
                <a:spcPct val="0"/>
              </a:spcBef>
            </a:pPr>
            <a:r>
              <a:rPr lang="en-US" sz="3794" dirty="0">
                <a:solidFill>
                  <a:srgbClr val="FFFFFF"/>
                </a:solidFill>
                <a:latin typeface="Roboto Condensed Bold"/>
              </a:rPr>
              <a:t>·</a:t>
            </a:r>
            <a:r>
              <a:rPr lang="en-US" sz="3794" dirty="0" err="1">
                <a:solidFill>
                  <a:srgbClr val="FFFFFF"/>
                </a:solidFill>
                <a:latin typeface="Roboto Condensed Bold"/>
              </a:rPr>
              <a:t>Problema</a:t>
            </a:r>
            <a:r>
              <a:rPr lang="en-US" sz="3794" dirty="0">
                <a:solidFill>
                  <a:srgbClr val="FFFFFF"/>
                </a:solidFill>
                <a:latin typeface="Roboto Condensed Bold"/>
              </a:rPr>
              <a:t>:</a:t>
            </a:r>
            <a:r>
              <a:rPr lang="en-US" sz="3794" dirty="0">
                <a:solidFill>
                  <a:srgbClr val="FFFFFF"/>
                </a:solidFill>
                <a:latin typeface="Roboto Condensed"/>
              </a:rPr>
              <a:t> Dada una </a:t>
            </a:r>
            <a:r>
              <a:rPr lang="en-US" sz="3794" dirty="0" err="1">
                <a:solidFill>
                  <a:srgbClr val="FFFFFF"/>
                </a:solidFill>
                <a:latin typeface="Roboto Condensed"/>
              </a:rPr>
              <a:t>circunferencia</a:t>
            </a:r>
            <a:r>
              <a:rPr lang="en-US" sz="3794" dirty="0">
                <a:solidFill>
                  <a:srgbClr val="FFFFFF"/>
                </a:solidFill>
                <a:latin typeface="Roboto Condensed"/>
              </a:rPr>
              <a:t> con </a:t>
            </a:r>
            <a:r>
              <a:rPr lang="en-US" sz="3794" dirty="0" err="1">
                <a:solidFill>
                  <a:srgbClr val="FFFFFF"/>
                </a:solidFill>
                <a:latin typeface="Roboto Condensed"/>
              </a:rPr>
              <a:t>centro</a:t>
            </a:r>
            <a:r>
              <a:rPr lang="en-US" sz="3794" dirty="0">
                <a:solidFill>
                  <a:srgbClr val="FFFFFF"/>
                </a:solidFill>
                <a:latin typeface="Roboto Condensed"/>
              </a:rPr>
              <a:t> </a:t>
            </a:r>
            <a:r>
              <a:rPr lang="en-US" sz="3794" dirty="0" err="1">
                <a:solidFill>
                  <a:srgbClr val="FFFFFF"/>
                </a:solidFill>
                <a:latin typeface="Roboto Condensed"/>
              </a:rPr>
              <a:t>en</a:t>
            </a:r>
            <a:r>
              <a:rPr lang="en-US" sz="3794" dirty="0">
                <a:solidFill>
                  <a:srgbClr val="FFFFFF"/>
                </a:solidFill>
                <a:latin typeface="Roboto Condensed"/>
              </a:rPr>
              <a:t> </a:t>
            </a:r>
            <a:r>
              <a:rPr lang="en-US" sz="3794" dirty="0" err="1">
                <a:solidFill>
                  <a:srgbClr val="FFFFFF"/>
                </a:solidFill>
                <a:latin typeface="Roboto Condensed"/>
              </a:rPr>
              <a:t>el</a:t>
            </a:r>
            <a:r>
              <a:rPr lang="en-US" sz="3794" dirty="0">
                <a:solidFill>
                  <a:srgbClr val="FFFFFF"/>
                </a:solidFill>
                <a:latin typeface="Roboto Condensed"/>
              </a:rPr>
              <a:t> punto C con </a:t>
            </a:r>
            <a:r>
              <a:rPr lang="en-US" sz="3794" dirty="0" err="1">
                <a:solidFill>
                  <a:srgbClr val="FFFFFF"/>
                </a:solidFill>
                <a:latin typeface="Roboto Condensed"/>
              </a:rPr>
              <a:t>coordenadas</a:t>
            </a:r>
            <a:r>
              <a:rPr lang="en-US" sz="3794" dirty="0">
                <a:solidFill>
                  <a:srgbClr val="FFFFFF"/>
                </a:solidFill>
                <a:latin typeface="Roboto Condensed"/>
              </a:rPr>
              <a:t> (X1, Y1) y </a:t>
            </a:r>
            <a:r>
              <a:rPr lang="en-US" sz="3794" dirty="0" err="1">
                <a:solidFill>
                  <a:srgbClr val="FFFFFF"/>
                </a:solidFill>
                <a:latin typeface="Roboto Condensed"/>
              </a:rPr>
              <a:t>el</a:t>
            </a:r>
            <a:r>
              <a:rPr lang="en-US" sz="3794" dirty="0">
                <a:solidFill>
                  <a:srgbClr val="FFFFFF"/>
                </a:solidFill>
                <a:latin typeface="Roboto Condensed"/>
              </a:rPr>
              <a:t> radio R, </a:t>
            </a:r>
            <a:r>
              <a:rPr lang="en-US" sz="3794" dirty="0" err="1">
                <a:solidFill>
                  <a:srgbClr val="FFFFFF"/>
                </a:solidFill>
                <a:latin typeface="Roboto Condensed"/>
              </a:rPr>
              <a:t>evaluar</a:t>
            </a:r>
            <a:r>
              <a:rPr lang="en-US" sz="3794" dirty="0">
                <a:solidFill>
                  <a:srgbClr val="FFFFFF"/>
                </a:solidFill>
                <a:latin typeface="Roboto Condensed"/>
              </a:rPr>
              <a:t> </a:t>
            </a:r>
            <a:r>
              <a:rPr lang="en-US" sz="3794" dirty="0" err="1">
                <a:solidFill>
                  <a:srgbClr val="FFFFFF"/>
                </a:solidFill>
                <a:latin typeface="Roboto Condensed"/>
              </a:rPr>
              <a:t>si</a:t>
            </a:r>
            <a:r>
              <a:rPr lang="en-US" sz="3794" dirty="0">
                <a:solidFill>
                  <a:srgbClr val="FFFFFF"/>
                </a:solidFill>
                <a:latin typeface="Roboto Condensed"/>
              </a:rPr>
              <a:t> un punto T con </a:t>
            </a:r>
            <a:r>
              <a:rPr lang="en-US" sz="3794" dirty="0" err="1">
                <a:solidFill>
                  <a:srgbClr val="FFFFFF"/>
                </a:solidFill>
                <a:latin typeface="Roboto Condensed"/>
              </a:rPr>
              <a:t>coordenadas</a:t>
            </a:r>
            <a:r>
              <a:rPr lang="en-US" sz="3794" dirty="0">
                <a:solidFill>
                  <a:srgbClr val="FFFFFF"/>
                </a:solidFill>
                <a:latin typeface="Roboto Condensed"/>
              </a:rPr>
              <a:t> (X2, Y2) </a:t>
            </a:r>
            <a:r>
              <a:rPr lang="en-US" sz="3794" dirty="0" err="1">
                <a:solidFill>
                  <a:srgbClr val="FFFFFF"/>
                </a:solidFill>
                <a:latin typeface="Roboto Condensed"/>
              </a:rPr>
              <a:t>está</a:t>
            </a:r>
            <a:r>
              <a:rPr lang="en-US" sz="3794" dirty="0">
                <a:solidFill>
                  <a:srgbClr val="FFFFFF"/>
                </a:solidFill>
                <a:latin typeface="Roboto Condensed"/>
              </a:rPr>
              <a:t> dentro del </a:t>
            </a:r>
            <a:r>
              <a:rPr lang="en-US" sz="3794" dirty="0" err="1">
                <a:solidFill>
                  <a:srgbClr val="FFFFFF"/>
                </a:solidFill>
                <a:latin typeface="Roboto Condensed"/>
              </a:rPr>
              <a:t>área</a:t>
            </a:r>
            <a:r>
              <a:rPr lang="en-US" sz="3794" dirty="0">
                <a:solidFill>
                  <a:srgbClr val="FFFFFF"/>
                </a:solidFill>
                <a:latin typeface="Roboto Condensed"/>
              </a:rPr>
              <a:t> de la </a:t>
            </a:r>
            <a:r>
              <a:rPr lang="en-US" sz="3794" dirty="0" err="1">
                <a:solidFill>
                  <a:srgbClr val="FFFFFF"/>
                </a:solidFill>
                <a:latin typeface="Roboto Condensed"/>
              </a:rPr>
              <a:t>circunferencia</a:t>
            </a:r>
            <a:r>
              <a:rPr lang="en-US" sz="3794" dirty="0">
                <a:solidFill>
                  <a:srgbClr val="FFFFFF"/>
                </a:solidFill>
                <a:latin typeface="Roboto Condensed"/>
              </a:rPr>
              <a:t>.</a:t>
            </a:r>
          </a:p>
        </p:txBody>
      </p:sp>
      <p:sp>
        <p:nvSpPr>
          <p:cNvPr id="7" name="TextBox 7"/>
          <p:cNvSpPr txBox="1"/>
          <p:nvPr/>
        </p:nvSpPr>
        <p:spPr>
          <a:xfrm>
            <a:off x="-291664" y="141605"/>
            <a:ext cx="6082864"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Open Sans Bold"/>
              </a:rPr>
              <a:t>EJERCICIO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013695" y="8001663"/>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58289"/>
            </a:solidFill>
          </p:spPr>
        </p:sp>
      </p:grpSp>
      <p:grpSp>
        <p:nvGrpSpPr>
          <p:cNvPr id="4" name="Group 4"/>
          <p:cNvGrpSpPr/>
          <p:nvPr/>
        </p:nvGrpSpPr>
        <p:grpSpPr>
          <a:xfrm rot="2700000">
            <a:off x="1386352" y="8552309"/>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id="6" name="Group 6"/>
          <p:cNvGrpSpPr/>
          <p:nvPr/>
        </p:nvGrpSpPr>
        <p:grpSpPr>
          <a:xfrm rot="2700000">
            <a:off x="15205831" y="7643874"/>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id="8" name="Group 8"/>
          <p:cNvGrpSpPr/>
          <p:nvPr/>
        </p:nvGrpSpPr>
        <p:grpSpPr>
          <a:xfrm rot="2700000">
            <a:off x="11832738" y="-5193115"/>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id="10" name="TextBox 10"/>
          <p:cNvSpPr txBox="1"/>
          <p:nvPr/>
        </p:nvSpPr>
        <p:spPr>
          <a:xfrm>
            <a:off x="1300023" y="1664539"/>
            <a:ext cx="12267580" cy="1190625"/>
          </a:xfrm>
          <a:prstGeom prst="rect">
            <a:avLst/>
          </a:prstGeom>
        </p:spPr>
        <p:txBody>
          <a:bodyPr lIns="0" tIns="0" rIns="0" bIns="0" rtlCol="0" anchor="t">
            <a:spAutoFit/>
          </a:bodyPr>
          <a:lstStyle/>
          <a:p>
            <a:pPr algn="ctr">
              <a:lnSpc>
                <a:spcPts val="8400"/>
              </a:lnSpc>
            </a:pPr>
            <a:r>
              <a:rPr lang="en-US" sz="8000" spc="400">
                <a:solidFill>
                  <a:srgbClr val="238A8F"/>
                </a:solidFill>
                <a:latin typeface="Poppins Ultra-Bold"/>
              </a:rPr>
              <a:t>ATRIBUTO DE EGRESO.</a:t>
            </a:r>
          </a:p>
        </p:txBody>
      </p:sp>
      <p:sp>
        <p:nvSpPr>
          <p:cNvPr id="11" name="TextBox 11"/>
          <p:cNvSpPr txBox="1"/>
          <p:nvPr/>
        </p:nvSpPr>
        <p:spPr>
          <a:xfrm>
            <a:off x="2859291" y="3507278"/>
            <a:ext cx="11548371" cy="3832860"/>
          </a:xfrm>
          <a:prstGeom prst="rect">
            <a:avLst/>
          </a:prstGeom>
        </p:spPr>
        <p:txBody>
          <a:bodyPr lIns="0" tIns="0" rIns="0" bIns="0" rtlCol="0" anchor="t">
            <a:spAutoFit/>
          </a:bodyPr>
          <a:lstStyle/>
          <a:p>
            <a:pPr algn="ctr">
              <a:lnSpc>
                <a:spcPts val="5040"/>
              </a:lnSpc>
            </a:pPr>
            <a:r>
              <a:rPr lang="en-US" sz="3600" spc="-82">
                <a:solidFill>
                  <a:srgbClr val="000000"/>
                </a:solidFill>
                <a:latin typeface="Arimo Bold"/>
              </a:rPr>
              <a:t>Identificar y formular problemas de ingeniería aplicando los principios y teorías de las ciencias básicas, así como técnicas, métodos y herramientas de Ingeniería en tecnologías de la información y comunicaciones, conduciendo experimentaciones adecuadas.</a:t>
            </a:r>
          </a:p>
        </p:txBody>
      </p:sp>
      <p:grpSp>
        <p:nvGrpSpPr>
          <p:cNvPr id="12" name="Group 12"/>
          <p:cNvGrpSpPr/>
          <p:nvPr/>
        </p:nvGrpSpPr>
        <p:grpSpPr>
          <a:xfrm rot="5400000">
            <a:off x="-1309" y="1309"/>
            <a:ext cx="1635964" cy="1633346"/>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854822" y="-6562292"/>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00000"/>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44363" y="1714933"/>
            <a:ext cx="13637374" cy="1552575"/>
          </a:xfrm>
          <a:prstGeom prst="rect">
            <a:avLst/>
          </a:prstGeom>
        </p:spPr>
        <p:txBody>
          <a:bodyPr lIns="0" tIns="0" rIns="0" bIns="0" rtlCol="0" anchor="t">
            <a:spAutoFit/>
          </a:bodyPr>
          <a:lstStyle/>
          <a:p>
            <a:pPr algn="ctr">
              <a:lnSpc>
                <a:spcPts val="12599"/>
              </a:lnSpc>
            </a:pPr>
            <a:r>
              <a:rPr lang="en-US" sz="9000" dirty="0" err="1">
                <a:solidFill>
                  <a:srgbClr val="FFFFFF"/>
                </a:solidFill>
                <a:latin typeface="Roboto Bold"/>
              </a:rPr>
              <a:t>Definición</a:t>
            </a:r>
            <a:r>
              <a:rPr lang="en-US" sz="9000" dirty="0">
                <a:solidFill>
                  <a:srgbClr val="FFFFFF"/>
                </a:solidFill>
                <a:latin typeface="Roboto Bold"/>
              </a:rPr>
              <a:t> del </a:t>
            </a:r>
            <a:r>
              <a:rPr lang="en-US" sz="9000" dirty="0" err="1">
                <a:solidFill>
                  <a:srgbClr val="FFFFFF"/>
                </a:solidFill>
                <a:latin typeface="Roboto Bold"/>
              </a:rPr>
              <a:t>problema</a:t>
            </a:r>
            <a:r>
              <a:rPr lang="en-US" sz="9000" dirty="0">
                <a:solidFill>
                  <a:srgbClr val="FFFFFF"/>
                </a:solidFill>
                <a:latin typeface="Roboto Bold"/>
              </a:rPr>
              <a:t>.</a:t>
            </a:r>
          </a:p>
        </p:txBody>
      </p:sp>
      <p:sp>
        <p:nvSpPr>
          <p:cNvPr id="6" name="TextBox 6"/>
          <p:cNvSpPr txBox="1"/>
          <p:nvPr/>
        </p:nvSpPr>
        <p:spPr>
          <a:xfrm>
            <a:off x="785935" y="5048250"/>
            <a:ext cx="16473365" cy="3708441"/>
          </a:xfrm>
          <a:prstGeom prst="rect">
            <a:avLst/>
          </a:prstGeom>
        </p:spPr>
        <p:txBody>
          <a:bodyPr lIns="0" tIns="0" rIns="0" bIns="0" rtlCol="0" anchor="t">
            <a:spAutoFit/>
          </a:bodyPr>
          <a:lstStyle/>
          <a:p>
            <a:pPr marL="947816" lvl="1" indent="-473908">
              <a:lnSpc>
                <a:spcPts val="6146"/>
              </a:lnSpc>
              <a:buFont typeface="Arial"/>
              <a:buChar char="•"/>
            </a:pPr>
            <a:r>
              <a:rPr lang="en-US" sz="4390">
                <a:solidFill>
                  <a:srgbClr val="FFFFFF"/>
                </a:solidFill>
                <a:latin typeface="Roboto Condensed"/>
              </a:rPr>
              <a:t>Problema: Saber si un punto se encuentra dentro o fuera de un circulo.</a:t>
            </a:r>
          </a:p>
          <a:p>
            <a:pPr marL="947816" lvl="1" indent="-473908">
              <a:lnSpc>
                <a:spcPts val="6146"/>
              </a:lnSpc>
              <a:buFont typeface="Arial"/>
              <a:buChar char="•"/>
            </a:pPr>
            <a:r>
              <a:rPr lang="en-US" sz="4390">
                <a:solidFill>
                  <a:srgbClr val="FFFFFF"/>
                </a:solidFill>
                <a:latin typeface="Roboto Condensed"/>
              </a:rPr>
              <a:t>Entradas: El punto que se desea encontrar.</a:t>
            </a:r>
          </a:p>
          <a:p>
            <a:pPr marL="947816" lvl="1" indent="-473908">
              <a:lnSpc>
                <a:spcPts val="6146"/>
              </a:lnSpc>
              <a:buFont typeface="Arial"/>
              <a:buChar char="•"/>
            </a:pPr>
            <a:r>
              <a:rPr lang="en-US" sz="4390">
                <a:solidFill>
                  <a:srgbClr val="FFFFFF"/>
                </a:solidFill>
                <a:latin typeface="Roboto Condensed"/>
              </a:rPr>
              <a:t>Salidas: Saber si el punto se encuentra dentro o fuera de circulo.</a:t>
            </a:r>
          </a:p>
          <a:p>
            <a:pPr>
              <a:lnSpc>
                <a:spcPts val="5556"/>
              </a:lnSpc>
            </a:pPr>
            <a:endParaRPr lang="en-US" sz="4390">
              <a:solidFill>
                <a:srgbClr val="FFFFFF"/>
              </a:solidFill>
              <a:latin typeface="Roboto Condensed"/>
            </a:endParaRPr>
          </a:p>
          <a:p>
            <a:pPr algn="ctr">
              <a:lnSpc>
                <a:spcPts val="5556"/>
              </a:lnSpc>
              <a:spcBef>
                <a:spcPct val="0"/>
              </a:spcBef>
            </a:pPr>
            <a:endParaRPr lang="en-US" sz="4390">
              <a:solidFill>
                <a:srgbClr val="FFFFFF"/>
              </a:solidFill>
              <a:latin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351648" y="-8694548"/>
            <a:ext cx="1584703" cy="18288000"/>
            <a:chOff x="0" y="0"/>
            <a:chExt cx="447783" cy="5167563"/>
          </a:xfrm>
        </p:grpSpPr>
        <p:sp>
          <p:nvSpPr>
            <p:cNvPr id="3" name="Freeform 3"/>
            <p:cNvSpPr/>
            <p:nvPr/>
          </p:nvSpPr>
          <p:spPr>
            <a:xfrm>
              <a:off x="0" y="0"/>
              <a:ext cx="447783" cy="5167563"/>
            </a:xfrm>
            <a:custGeom>
              <a:avLst/>
              <a:gdLst/>
              <a:ahLst/>
              <a:cxnLst/>
              <a:rect l="l" t="t" r="r" b="b"/>
              <a:pathLst>
                <a:path w="447783" h="5167563">
                  <a:moveTo>
                    <a:pt x="0" y="0"/>
                  </a:moveTo>
                  <a:lnTo>
                    <a:pt x="447783" y="0"/>
                  </a:lnTo>
                  <a:lnTo>
                    <a:pt x="447783" y="5167563"/>
                  </a:lnTo>
                  <a:lnTo>
                    <a:pt x="0" y="5167563"/>
                  </a:lnTo>
                  <a:close/>
                </a:path>
              </a:pathLst>
            </a:custGeom>
            <a:solidFill>
              <a:srgbClr val="058289"/>
            </a:solidFill>
          </p:spPr>
        </p:sp>
        <p:sp>
          <p:nvSpPr>
            <p:cNvPr id="4" name="TextBox 4"/>
            <p:cNvSpPr txBox="1"/>
            <p:nvPr/>
          </p:nvSpPr>
          <p:spPr>
            <a:xfrm>
              <a:off x="0" y="-38100"/>
              <a:ext cx="447783"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09999" y="1241803"/>
            <a:ext cx="16868002" cy="9328562"/>
          </a:xfrm>
          <a:custGeom>
            <a:avLst/>
            <a:gdLst/>
            <a:ahLst/>
            <a:cxnLst/>
            <a:rect l="l" t="t" r="r" b="b"/>
            <a:pathLst>
              <a:path w="16868002" h="9328562">
                <a:moveTo>
                  <a:pt x="0" y="0"/>
                </a:moveTo>
                <a:lnTo>
                  <a:pt x="16868002" y="0"/>
                </a:lnTo>
                <a:lnTo>
                  <a:pt x="16868002" y="9328562"/>
                </a:lnTo>
                <a:lnTo>
                  <a:pt x="0" y="9328562"/>
                </a:lnTo>
                <a:lnTo>
                  <a:pt x="0" y="0"/>
                </a:lnTo>
                <a:close/>
              </a:path>
            </a:pathLst>
          </a:custGeom>
          <a:blipFill>
            <a:blip r:embed="rId2"/>
            <a:stretch>
              <a:fillRect l="-1050" t="-2391" r="-1982" b="-2391"/>
            </a:stretch>
          </a:blipFill>
        </p:spPr>
      </p:sp>
      <p:sp>
        <p:nvSpPr>
          <p:cNvPr id="6" name="TextBox 6"/>
          <p:cNvSpPr txBox="1"/>
          <p:nvPr/>
        </p:nvSpPr>
        <p:spPr>
          <a:xfrm>
            <a:off x="2325313" y="-180975"/>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131" y="1913661"/>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186131" y="3973303"/>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a:off x="-186131" y="6030703"/>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3.</a:t>
              </a:r>
            </a:p>
          </p:txBody>
        </p:sp>
      </p:grpSp>
      <p:grpSp>
        <p:nvGrpSpPr>
          <p:cNvPr id="11" name="Group 11"/>
          <p:cNvGrpSpPr/>
          <p:nvPr/>
        </p:nvGrpSpPr>
        <p:grpSpPr>
          <a:xfrm rot="-5400000">
            <a:off x="8660554" y="-8598746"/>
            <a:ext cx="966892" cy="18288000"/>
            <a:chOff x="0" y="0"/>
            <a:chExt cx="273210" cy="5167563"/>
          </a:xfrm>
        </p:grpSpPr>
        <p:sp>
          <p:nvSpPr>
            <p:cNvPr id="12" name="Freeform 12"/>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13" name="TextBox 13"/>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86131" y="7994069"/>
            <a:ext cx="2429662" cy="1391903"/>
            <a:chOff x="0" y="0"/>
            <a:chExt cx="1573234" cy="901273"/>
          </a:xfrm>
        </p:grpSpPr>
        <p:sp>
          <p:nvSpPr>
            <p:cNvPr id="15" name="Freeform 15"/>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6" name="TextBox 16"/>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4.</a:t>
              </a:r>
            </a:p>
          </p:txBody>
        </p:sp>
      </p:grpSp>
      <p:sp>
        <p:nvSpPr>
          <p:cNvPr id="17" name="Freeform 17"/>
          <p:cNvSpPr/>
          <p:nvPr/>
        </p:nvSpPr>
        <p:spPr>
          <a:xfrm>
            <a:off x="8038009" y="2019463"/>
            <a:ext cx="10617191" cy="6248074"/>
          </a:xfrm>
          <a:custGeom>
            <a:avLst/>
            <a:gdLst/>
            <a:ahLst/>
            <a:cxnLst/>
            <a:rect l="l" t="t" r="r" b="b"/>
            <a:pathLst>
              <a:path w="10617191" h="6248074">
                <a:moveTo>
                  <a:pt x="0" y="0"/>
                </a:moveTo>
                <a:lnTo>
                  <a:pt x="10617191" y="0"/>
                </a:lnTo>
                <a:lnTo>
                  <a:pt x="10617191" y="6248074"/>
                </a:lnTo>
                <a:lnTo>
                  <a:pt x="0" y="6248074"/>
                </a:lnTo>
                <a:lnTo>
                  <a:pt x="0" y="0"/>
                </a:lnTo>
                <a:close/>
              </a:path>
            </a:pathLst>
          </a:custGeom>
          <a:blipFill>
            <a:blip r:embed="rId2"/>
            <a:stretch>
              <a:fillRect r="-15357" b="-89593"/>
            </a:stretch>
          </a:blipFill>
        </p:spPr>
      </p:sp>
      <p:sp>
        <p:nvSpPr>
          <p:cNvPr id="18" name="TextBox 18"/>
          <p:cNvSpPr txBox="1"/>
          <p:nvPr/>
        </p:nvSpPr>
        <p:spPr>
          <a:xfrm>
            <a:off x="2325313" y="-321521"/>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
        <p:nvSpPr>
          <p:cNvPr id="19" name="TextBox 19"/>
          <p:cNvSpPr txBox="1"/>
          <p:nvPr/>
        </p:nvSpPr>
        <p:spPr>
          <a:xfrm>
            <a:off x="2021856" y="2049154"/>
            <a:ext cx="6279581" cy="1617980"/>
          </a:xfrm>
          <a:prstGeom prst="rect">
            <a:avLst/>
          </a:prstGeom>
        </p:spPr>
        <p:txBody>
          <a:bodyPr lIns="0" tIns="0" rIns="0" bIns="0" rtlCol="0" anchor="t">
            <a:spAutoFit/>
          </a:bodyPr>
          <a:lstStyle/>
          <a:p>
            <a:pPr marL="669289" lvl="1" indent="-334645">
              <a:lnSpc>
                <a:spcPts val="4339"/>
              </a:lnSpc>
              <a:buFont typeface="Arial"/>
              <a:buChar char="•"/>
            </a:pPr>
            <a:r>
              <a:rPr lang="en-US" sz="3099">
                <a:solidFill>
                  <a:srgbClr val="000000"/>
                </a:solidFill>
                <a:latin typeface="Roboto Condensed Bold"/>
              </a:rPr>
              <a:t>main comienza solicitando al usuario  </a:t>
            </a:r>
          </a:p>
          <a:p>
            <a:pPr>
              <a:lnSpc>
                <a:spcPts val="4200"/>
              </a:lnSpc>
              <a:spcBef>
                <a:spcPct val="0"/>
              </a:spcBef>
            </a:pPr>
            <a:endParaRPr lang="en-US" sz="3099">
              <a:solidFill>
                <a:srgbClr val="000000"/>
              </a:solidFill>
              <a:latin typeface="Roboto Condensed Bold"/>
            </a:endParaRPr>
          </a:p>
        </p:txBody>
      </p:sp>
      <p:sp>
        <p:nvSpPr>
          <p:cNvPr id="20" name="TextBox 20"/>
          <p:cNvSpPr txBox="1"/>
          <p:nvPr/>
        </p:nvSpPr>
        <p:spPr>
          <a:xfrm>
            <a:off x="2021856" y="4354105"/>
            <a:ext cx="6279581"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crean dos objetos Scanner (x1, x2) para leer la entrada del usuario. </a:t>
            </a:r>
          </a:p>
          <a:p>
            <a:pPr>
              <a:lnSpc>
                <a:spcPts val="4200"/>
              </a:lnSpc>
              <a:spcBef>
                <a:spcPct val="0"/>
              </a:spcBef>
            </a:pPr>
            <a:endParaRPr lang="en-US" sz="3000">
              <a:solidFill>
                <a:srgbClr val="000000"/>
              </a:solidFill>
              <a:latin typeface="Roboto Condensed Bold"/>
            </a:endParaRPr>
          </a:p>
        </p:txBody>
      </p:sp>
      <p:sp>
        <p:nvSpPr>
          <p:cNvPr id="21" name="TextBox 21"/>
          <p:cNvSpPr txBox="1"/>
          <p:nvPr/>
        </p:nvSpPr>
        <p:spPr>
          <a:xfrm>
            <a:off x="2021856" y="6393869"/>
            <a:ext cx="6279581"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solicita que ingrese el radio del círculo.</a:t>
            </a:r>
          </a:p>
          <a:p>
            <a:pPr>
              <a:lnSpc>
                <a:spcPts val="4200"/>
              </a:lnSpc>
              <a:spcBef>
                <a:spcPct val="0"/>
              </a:spcBef>
            </a:pPr>
            <a:endParaRPr lang="en-US" sz="3000">
              <a:solidFill>
                <a:srgbClr val="000000"/>
              </a:solidFill>
              <a:latin typeface="Roboto Condensed Bold"/>
            </a:endParaRPr>
          </a:p>
        </p:txBody>
      </p:sp>
      <p:sp>
        <p:nvSpPr>
          <p:cNvPr id="22" name="TextBox 22"/>
          <p:cNvSpPr txBox="1"/>
          <p:nvPr/>
        </p:nvSpPr>
        <p:spPr>
          <a:xfrm>
            <a:off x="2243531" y="8420100"/>
            <a:ext cx="8494814"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crea un objeto Scanner (r) para leer la entrada del usuario. </a:t>
            </a:r>
          </a:p>
          <a:p>
            <a:pPr>
              <a:lnSpc>
                <a:spcPts val="4200"/>
              </a:lnSpc>
              <a:spcBef>
                <a:spcPct val="0"/>
              </a:spcBef>
            </a:pPr>
            <a:endParaRPr lang="en-US" sz="3000">
              <a:solidFill>
                <a:srgbClr val="000000"/>
              </a:solidFill>
              <a:latin typeface="Roboto Condensed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8531" y="876581"/>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455430" y="3458404"/>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a:off x="-417330" y="6030703"/>
            <a:ext cx="2429662" cy="1485702"/>
            <a:chOff x="0" y="0"/>
            <a:chExt cx="1573234" cy="962009"/>
          </a:xfrm>
        </p:grpSpPr>
        <p:sp>
          <p:nvSpPr>
            <p:cNvPr id="9" name="Freeform 9"/>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10" name="TextBox 10"/>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3.</a:t>
              </a:r>
            </a:p>
          </p:txBody>
        </p:sp>
      </p:grpSp>
      <p:grpSp>
        <p:nvGrpSpPr>
          <p:cNvPr id="11" name="Group 11"/>
          <p:cNvGrpSpPr/>
          <p:nvPr/>
        </p:nvGrpSpPr>
        <p:grpSpPr>
          <a:xfrm>
            <a:off x="-338531" y="8206488"/>
            <a:ext cx="2429662" cy="1485702"/>
            <a:chOff x="0" y="0"/>
            <a:chExt cx="1573234" cy="962009"/>
          </a:xfrm>
        </p:grpSpPr>
        <p:sp>
          <p:nvSpPr>
            <p:cNvPr id="12" name="Freeform 12"/>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13" name="TextBox 13"/>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4.</a:t>
              </a:r>
            </a:p>
          </p:txBody>
        </p:sp>
      </p:grpSp>
      <p:sp>
        <p:nvSpPr>
          <p:cNvPr id="14" name="Freeform 14"/>
          <p:cNvSpPr/>
          <p:nvPr/>
        </p:nvSpPr>
        <p:spPr>
          <a:xfrm>
            <a:off x="7724870" y="1390125"/>
            <a:ext cx="10786684" cy="5841944"/>
          </a:xfrm>
          <a:custGeom>
            <a:avLst/>
            <a:gdLst/>
            <a:ahLst/>
            <a:cxnLst/>
            <a:rect l="l" t="t" r="r" b="b"/>
            <a:pathLst>
              <a:path w="10786684" h="5841944">
                <a:moveTo>
                  <a:pt x="0" y="0"/>
                </a:moveTo>
                <a:lnTo>
                  <a:pt x="10786683" y="0"/>
                </a:lnTo>
                <a:lnTo>
                  <a:pt x="10786683" y="5841944"/>
                </a:lnTo>
                <a:lnTo>
                  <a:pt x="0" y="5841944"/>
                </a:lnTo>
                <a:lnTo>
                  <a:pt x="0" y="0"/>
                </a:lnTo>
                <a:close/>
              </a:path>
            </a:pathLst>
          </a:custGeom>
          <a:blipFill>
            <a:blip r:embed="rId2"/>
            <a:stretch>
              <a:fillRect l="-2274" t="-105792" r="-15706" b="-4904"/>
            </a:stretch>
          </a:blipFill>
        </p:spPr>
      </p:sp>
      <p:sp>
        <p:nvSpPr>
          <p:cNvPr id="15" name="TextBox 15"/>
          <p:cNvSpPr txBox="1"/>
          <p:nvPr/>
        </p:nvSpPr>
        <p:spPr>
          <a:xfrm>
            <a:off x="2021856" y="1363453"/>
            <a:ext cx="6279581"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solicita que ingrese las coordenadas del punto a buscar.</a:t>
            </a:r>
          </a:p>
          <a:p>
            <a:pPr>
              <a:lnSpc>
                <a:spcPts val="4200"/>
              </a:lnSpc>
              <a:spcBef>
                <a:spcPct val="0"/>
              </a:spcBef>
            </a:pPr>
            <a:endParaRPr lang="en-US" sz="3000">
              <a:solidFill>
                <a:srgbClr val="000000"/>
              </a:solidFill>
              <a:latin typeface="Roboto Condensed Bold"/>
            </a:endParaRPr>
          </a:p>
        </p:txBody>
      </p:sp>
      <p:sp>
        <p:nvSpPr>
          <p:cNvPr id="16" name="TextBox 16"/>
          <p:cNvSpPr txBox="1"/>
          <p:nvPr/>
        </p:nvSpPr>
        <p:spPr>
          <a:xfrm>
            <a:off x="1627363" y="3859003"/>
            <a:ext cx="6279581"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crean dos objetos Scanner (x1, x2) para leer la entrada del usuario. </a:t>
            </a:r>
          </a:p>
          <a:p>
            <a:pPr>
              <a:lnSpc>
                <a:spcPts val="4200"/>
              </a:lnSpc>
              <a:spcBef>
                <a:spcPct val="0"/>
              </a:spcBef>
            </a:pPr>
            <a:endParaRPr lang="en-US" sz="3000">
              <a:solidFill>
                <a:srgbClr val="000000"/>
              </a:solidFill>
              <a:latin typeface="Roboto Condensed Bold"/>
            </a:endParaRPr>
          </a:p>
        </p:txBody>
      </p:sp>
      <p:sp>
        <p:nvSpPr>
          <p:cNvPr id="17" name="TextBox 17"/>
          <p:cNvSpPr txBox="1"/>
          <p:nvPr/>
        </p:nvSpPr>
        <p:spPr>
          <a:xfrm>
            <a:off x="1627363" y="6393869"/>
            <a:ext cx="6279581"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crea dos objetos Scanner (x2, y2) para leer la entrada del usuario.</a:t>
            </a:r>
          </a:p>
          <a:p>
            <a:pPr>
              <a:lnSpc>
                <a:spcPts val="4200"/>
              </a:lnSpc>
              <a:spcBef>
                <a:spcPct val="0"/>
              </a:spcBef>
            </a:pPr>
            <a:endParaRPr lang="en-US" sz="3000">
              <a:solidFill>
                <a:srgbClr val="000000"/>
              </a:solidFill>
              <a:latin typeface="Roboto Condensed Bold"/>
            </a:endParaRPr>
          </a:p>
        </p:txBody>
      </p:sp>
      <p:sp>
        <p:nvSpPr>
          <p:cNvPr id="18" name="TextBox 18"/>
          <p:cNvSpPr txBox="1"/>
          <p:nvPr/>
        </p:nvSpPr>
        <p:spPr>
          <a:xfrm>
            <a:off x="1627363" y="8587290"/>
            <a:ext cx="15747426" cy="21336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Se realiza la operación matemática en donde se restan las coordenadas y se elevan al cuadrado, después se suman los resultados y saca la raíz cuadrado.</a:t>
            </a:r>
          </a:p>
          <a:p>
            <a:pPr>
              <a:lnSpc>
                <a:spcPts val="4200"/>
              </a:lnSpc>
            </a:pPr>
            <a:endParaRPr lang="en-US" sz="3000">
              <a:solidFill>
                <a:srgbClr val="000000"/>
              </a:solidFill>
              <a:latin typeface="Roboto Condensed Bold"/>
            </a:endParaRPr>
          </a:p>
          <a:p>
            <a:pPr>
              <a:lnSpc>
                <a:spcPts val="4200"/>
              </a:lnSpc>
              <a:spcBef>
                <a:spcPct val="0"/>
              </a:spcBef>
            </a:pPr>
            <a:endParaRPr lang="en-US" sz="3000">
              <a:solidFill>
                <a:srgbClr val="000000"/>
              </a:solidFill>
              <a:latin typeface="Roboto Condensed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785769" y="-843265"/>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sp>
        <p:sp>
          <p:nvSpPr>
            <p:cNvPr id="4" name="TextBox 4"/>
            <p:cNvSpPr txBox="1"/>
            <p:nvPr/>
          </p:nvSpPr>
          <p:spPr>
            <a:xfrm>
              <a:off x="0" y="-47625"/>
              <a:ext cx="2524254"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029700" y="1028700"/>
            <a:ext cx="8229600" cy="8229600"/>
            <a:chOff x="0" y="0"/>
            <a:chExt cx="2167467" cy="2167467"/>
          </a:xfrm>
        </p:grpSpPr>
        <p:sp>
          <p:nvSpPr>
            <p:cNvPr id="6" name="Freeform 6"/>
            <p:cNvSpPr/>
            <p:nvPr/>
          </p:nvSpPr>
          <p:spPr>
            <a:xfrm>
              <a:off x="0" y="0"/>
              <a:ext cx="2167467" cy="2167467"/>
            </a:xfrm>
            <a:custGeom>
              <a:avLst/>
              <a:gdLst/>
              <a:ahLst/>
              <a:cxnLst/>
              <a:rect l="l" t="t" r="r" b="b"/>
              <a:pathLst>
                <a:path w="2167467" h="2167467">
                  <a:moveTo>
                    <a:pt x="0" y="0"/>
                  </a:moveTo>
                  <a:lnTo>
                    <a:pt x="2167467" y="0"/>
                  </a:lnTo>
                  <a:lnTo>
                    <a:pt x="2167467" y="2167467"/>
                  </a:lnTo>
                  <a:lnTo>
                    <a:pt x="0" y="2167467"/>
                  </a:lnTo>
                  <a:close/>
                </a:path>
              </a:pathLst>
            </a:custGeom>
            <a:solidFill>
              <a:srgbClr val="238A8F"/>
            </a:solidFill>
            <a:ln w="47625" cap="sq">
              <a:solidFill>
                <a:srgbClr val="FFFFFF"/>
              </a:solidFill>
              <a:prstDash val="solid"/>
              <a:miter/>
            </a:ln>
          </p:spPr>
        </p:sp>
        <p:sp>
          <p:nvSpPr>
            <p:cNvPr id="7" name="TextBox 7"/>
            <p:cNvSpPr txBox="1"/>
            <p:nvPr/>
          </p:nvSpPr>
          <p:spPr>
            <a:xfrm>
              <a:off x="0" y="-47625"/>
              <a:ext cx="2167467" cy="2215092"/>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798508" y="-423883"/>
            <a:ext cx="345492" cy="11134766"/>
            <a:chOff x="0" y="0"/>
            <a:chExt cx="97624" cy="3146304"/>
          </a:xfrm>
        </p:grpSpPr>
        <p:sp>
          <p:nvSpPr>
            <p:cNvPr id="9" name="Freeform 9"/>
            <p:cNvSpPr/>
            <p:nvPr/>
          </p:nvSpPr>
          <p:spPr>
            <a:xfrm>
              <a:off x="0" y="0"/>
              <a:ext cx="97624" cy="3146304"/>
            </a:xfrm>
            <a:custGeom>
              <a:avLst/>
              <a:gdLst/>
              <a:ahLst/>
              <a:cxnLst/>
              <a:rect l="l" t="t" r="r" b="b"/>
              <a:pathLst>
                <a:path w="97624" h="3146304">
                  <a:moveTo>
                    <a:pt x="0" y="0"/>
                  </a:moveTo>
                  <a:lnTo>
                    <a:pt x="97624" y="0"/>
                  </a:lnTo>
                  <a:lnTo>
                    <a:pt x="97624" y="3146304"/>
                  </a:lnTo>
                  <a:lnTo>
                    <a:pt x="0" y="3146304"/>
                  </a:lnTo>
                  <a:close/>
                </a:path>
              </a:pathLst>
            </a:custGeom>
            <a:solidFill>
              <a:srgbClr val="000000"/>
            </a:solidFill>
          </p:spPr>
        </p:sp>
        <p:sp>
          <p:nvSpPr>
            <p:cNvPr id="10" name="TextBox 10"/>
            <p:cNvSpPr txBox="1"/>
            <p:nvPr/>
          </p:nvSpPr>
          <p:spPr>
            <a:xfrm>
              <a:off x="0" y="-38100"/>
              <a:ext cx="97624" cy="318440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2379568"/>
            <a:ext cx="8798508" cy="5418052"/>
          </a:xfrm>
          <a:custGeom>
            <a:avLst/>
            <a:gdLst/>
            <a:ahLst/>
            <a:cxnLst/>
            <a:rect l="l" t="t" r="r" b="b"/>
            <a:pathLst>
              <a:path w="8798508" h="5418052">
                <a:moveTo>
                  <a:pt x="0" y="0"/>
                </a:moveTo>
                <a:lnTo>
                  <a:pt x="8798508" y="0"/>
                </a:lnTo>
                <a:lnTo>
                  <a:pt x="8798508" y="5418052"/>
                </a:lnTo>
                <a:lnTo>
                  <a:pt x="0" y="5418052"/>
                </a:lnTo>
                <a:lnTo>
                  <a:pt x="0" y="0"/>
                </a:lnTo>
                <a:close/>
              </a:path>
            </a:pathLst>
          </a:custGeom>
          <a:blipFill>
            <a:blip r:embed="rId2"/>
            <a:stretch>
              <a:fillRect r="-24241"/>
            </a:stretch>
          </a:blipFill>
        </p:spPr>
      </p:sp>
      <p:sp>
        <p:nvSpPr>
          <p:cNvPr id="12" name="TextBox 12"/>
          <p:cNvSpPr txBox="1"/>
          <p:nvPr/>
        </p:nvSpPr>
        <p:spPr>
          <a:xfrm>
            <a:off x="9719558" y="4649788"/>
            <a:ext cx="6849883" cy="1139824"/>
          </a:xfrm>
          <a:prstGeom prst="rect">
            <a:avLst/>
          </a:prstGeom>
        </p:spPr>
        <p:txBody>
          <a:bodyPr lIns="0" tIns="0" rIns="0" bIns="0" rtlCol="0" anchor="t">
            <a:spAutoFit/>
          </a:bodyPr>
          <a:lstStyle/>
          <a:p>
            <a:pPr algn="ctr">
              <a:lnSpc>
                <a:spcPts val="8499"/>
              </a:lnSpc>
            </a:pPr>
            <a:r>
              <a:rPr lang="en-US" sz="8499">
                <a:solidFill>
                  <a:srgbClr val="FFFFFF"/>
                </a:solidFill>
                <a:latin typeface="Roboto Bold"/>
              </a:rPr>
              <a:t>Depuración.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1514462" y="1514462"/>
            <a:ext cx="15259077" cy="7258077"/>
            <a:chOff x="0" y="0"/>
            <a:chExt cx="4018852" cy="1911592"/>
          </a:xfrm>
        </p:grpSpPr>
        <p:sp>
          <p:nvSpPr>
            <p:cNvPr id="3" name="Freeform 3"/>
            <p:cNvSpPr/>
            <p:nvPr/>
          </p:nvSpPr>
          <p:spPr>
            <a:xfrm>
              <a:off x="0" y="0"/>
              <a:ext cx="4018852" cy="1911592"/>
            </a:xfrm>
            <a:custGeom>
              <a:avLst/>
              <a:gdLst/>
              <a:ahLst/>
              <a:cxnLst/>
              <a:rect l="l" t="t" r="r" b="b"/>
              <a:pathLst>
                <a:path w="4018852" h="1911592">
                  <a:moveTo>
                    <a:pt x="0" y="0"/>
                  </a:moveTo>
                  <a:lnTo>
                    <a:pt x="4018852" y="0"/>
                  </a:lnTo>
                  <a:lnTo>
                    <a:pt x="4018852" y="1911592"/>
                  </a:lnTo>
                  <a:lnTo>
                    <a:pt x="0" y="1911592"/>
                  </a:lnTo>
                  <a:close/>
                </a:path>
              </a:pathLst>
            </a:custGeom>
            <a:solidFill>
              <a:srgbClr val="000000">
                <a:alpha val="44706"/>
              </a:srgbClr>
            </a:solidFill>
          </p:spPr>
        </p:sp>
        <p:sp>
          <p:nvSpPr>
            <p:cNvPr id="4" name="TextBox 4"/>
            <p:cNvSpPr txBox="1"/>
            <p:nvPr/>
          </p:nvSpPr>
          <p:spPr>
            <a:xfrm>
              <a:off x="0" y="-38100"/>
              <a:ext cx="4018852" cy="194969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43239" y="1562169"/>
            <a:ext cx="14001522" cy="1552575"/>
          </a:xfrm>
          <a:prstGeom prst="rect">
            <a:avLst/>
          </a:prstGeom>
        </p:spPr>
        <p:txBody>
          <a:bodyPr lIns="0" tIns="0" rIns="0" bIns="0" rtlCol="0" anchor="t">
            <a:spAutoFit/>
          </a:bodyPr>
          <a:lstStyle/>
          <a:p>
            <a:pPr algn="ctr">
              <a:lnSpc>
                <a:spcPts val="12599"/>
              </a:lnSpc>
            </a:pPr>
            <a:r>
              <a:rPr lang="en-US" sz="9000" dirty="0">
                <a:solidFill>
                  <a:srgbClr val="FFFFFF"/>
                </a:solidFill>
                <a:latin typeface="Roboto Bold"/>
              </a:rPr>
              <a:t>Descripción del </a:t>
            </a:r>
            <a:r>
              <a:rPr lang="en-US" sz="9000" dirty="0" err="1">
                <a:solidFill>
                  <a:srgbClr val="FFFFFF"/>
                </a:solidFill>
                <a:latin typeface="Roboto Bold"/>
              </a:rPr>
              <a:t>problema</a:t>
            </a:r>
            <a:endParaRPr lang="en-US" sz="9000" dirty="0">
              <a:solidFill>
                <a:srgbClr val="FFFFFF"/>
              </a:solidFill>
              <a:latin typeface="Roboto Bold"/>
            </a:endParaRPr>
          </a:p>
        </p:txBody>
      </p:sp>
      <p:sp>
        <p:nvSpPr>
          <p:cNvPr id="6" name="TextBox 6"/>
          <p:cNvSpPr txBox="1"/>
          <p:nvPr/>
        </p:nvSpPr>
        <p:spPr>
          <a:xfrm>
            <a:off x="2598424" y="4104973"/>
            <a:ext cx="12472850" cy="3406269"/>
          </a:xfrm>
          <a:prstGeom prst="rect">
            <a:avLst/>
          </a:prstGeom>
        </p:spPr>
        <p:txBody>
          <a:bodyPr lIns="0" tIns="0" rIns="0" bIns="0" rtlCol="0" anchor="t">
            <a:spAutoFit/>
          </a:bodyPr>
          <a:lstStyle/>
          <a:p>
            <a:pPr>
              <a:lnSpc>
                <a:spcPts val="5452"/>
              </a:lnSpc>
            </a:pPr>
            <a:r>
              <a:rPr lang="en-US" sz="3894">
                <a:solidFill>
                  <a:srgbClr val="000000"/>
                </a:solidFill>
                <a:latin typeface="Roboto Condensed Bold"/>
              </a:rPr>
              <a:t>El problema que se pretende resolver con este código es la conversión de un número decimal entero a binario. El número binario se representa como una cadena de bits, donde cada bit tiene un valor de 0 o 1.</a:t>
            </a:r>
          </a:p>
          <a:p>
            <a:pPr marL="0" lvl="0" indent="0">
              <a:lnSpc>
                <a:spcPts val="5452"/>
              </a:lnSpc>
              <a:spcBef>
                <a:spcPct val="0"/>
              </a:spcBef>
            </a:pPr>
            <a:endParaRPr lang="en-US" sz="3894">
              <a:solidFill>
                <a:srgbClr val="000000"/>
              </a:solidFill>
              <a:latin typeface="Roboto Condensed Bold"/>
            </a:endParaRPr>
          </a:p>
        </p:txBody>
      </p:sp>
      <p:sp>
        <p:nvSpPr>
          <p:cNvPr id="7" name="TextBox 7"/>
          <p:cNvSpPr txBox="1"/>
          <p:nvPr/>
        </p:nvSpPr>
        <p:spPr>
          <a:xfrm>
            <a:off x="-377537" y="141605"/>
            <a:ext cx="6321137"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Open Sans Bold"/>
              </a:rPr>
              <a:t>EJERCICIO  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854822" y="-6562292"/>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00000"/>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44363" y="1714933"/>
            <a:ext cx="13637374" cy="1552575"/>
          </a:xfrm>
          <a:prstGeom prst="rect">
            <a:avLst/>
          </a:prstGeom>
        </p:spPr>
        <p:txBody>
          <a:bodyPr lIns="0" tIns="0" rIns="0" bIns="0" rtlCol="0" anchor="t">
            <a:spAutoFit/>
          </a:bodyPr>
          <a:lstStyle/>
          <a:p>
            <a:pPr algn="ctr">
              <a:lnSpc>
                <a:spcPts val="12599"/>
              </a:lnSpc>
            </a:pPr>
            <a:r>
              <a:rPr lang="en-US" sz="9000" dirty="0" err="1">
                <a:solidFill>
                  <a:srgbClr val="FFFFFF"/>
                </a:solidFill>
                <a:latin typeface="Roboto Bold"/>
              </a:rPr>
              <a:t>Definición</a:t>
            </a:r>
            <a:r>
              <a:rPr lang="en-US" sz="9000" dirty="0">
                <a:solidFill>
                  <a:srgbClr val="FFFFFF"/>
                </a:solidFill>
                <a:latin typeface="Roboto Bold"/>
              </a:rPr>
              <a:t> del </a:t>
            </a:r>
            <a:r>
              <a:rPr lang="en-US" sz="9000" dirty="0" err="1">
                <a:solidFill>
                  <a:srgbClr val="FFFFFF"/>
                </a:solidFill>
                <a:latin typeface="Roboto Bold"/>
              </a:rPr>
              <a:t>problema</a:t>
            </a:r>
            <a:r>
              <a:rPr lang="en-US" sz="9000" dirty="0">
                <a:solidFill>
                  <a:srgbClr val="FFFFFF"/>
                </a:solidFill>
                <a:latin typeface="Roboto Bold"/>
              </a:rPr>
              <a:t>.</a:t>
            </a:r>
          </a:p>
        </p:txBody>
      </p:sp>
      <p:sp>
        <p:nvSpPr>
          <p:cNvPr id="6" name="TextBox 6"/>
          <p:cNvSpPr txBox="1"/>
          <p:nvPr/>
        </p:nvSpPr>
        <p:spPr>
          <a:xfrm>
            <a:off x="330750" y="4998418"/>
            <a:ext cx="17763881" cy="3935134"/>
          </a:xfrm>
          <a:prstGeom prst="rect">
            <a:avLst/>
          </a:prstGeom>
        </p:spPr>
        <p:txBody>
          <a:bodyPr lIns="0" tIns="0" rIns="0" bIns="0" rtlCol="0" anchor="t">
            <a:spAutoFit/>
          </a:bodyPr>
          <a:lstStyle/>
          <a:p>
            <a:pPr marL="960424" lvl="1" indent="-480212">
              <a:lnSpc>
                <a:spcPts val="6227"/>
              </a:lnSpc>
              <a:buFont typeface="Arial"/>
              <a:buChar char="•"/>
            </a:pPr>
            <a:r>
              <a:rPr lang="en-US" sz="4448">
                <a:solidFill>
                  <a:srgbClr val="000000"/>
                </a:solidFill>
                <a:latin typeface="Roboto Condensed Bold"/>
              </a:rPr>
              <a:t>El tipo de datos de número decimal: En este caso, el número decimal es un número entero.</a:t>
            </a:r>
          </a:p>
          <a:p>
            <a:pPr marL="960424" lvl="1" indent="-480212">
              <a:lnSpc>
                <a:spcPts val="6227"/>
              </a:lnSpc>
              <a:buFont typeface="Arial"/>
              <a:buChar char="•"/>
            </a:pPr>
            <a:r>
              <a:rPr lang="en-US" sz="4448">
                <a:solidFill>
                  <a:srgbClr val="000000"/>
                </a:solidFill>
                <a:latin typeface="Roboto Condensed Bold"/>
              </a:rPr>
              <a:t>Rango de valores decimal:  desde -2^32 hasta 2^32 - 1.</a:t>
            </a:r>
          </a:p>
          <a:p>
            <a:pPr marL="960424" lvl="1" indent="-480212">
              <a:lnSpc>
                <a:spcPts val="6227"/>
              </a:lnSpc>
              <a:spcBef>
                <a:spcPct val="0"/>
              </a:spcBef>
              <a:buFont typeface="Arial"/>
              <a:buChar char="•"/>
            </a:pPr>
            <a:r>
              <a:rPr lang="en-US" sz="4448">
                <a:solidFill>
                  <a:srgbClr val="000000"/>
                </a:solidFill>
                <a:latin typeface="Roboto Condensed Bold"/>
              </a:rPr>
              <a:t> El número binario se representa como una cadena de bits y cada bit tiene un valor de 0 o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351648" y="-8694548"/>
            <a:ext cx="1584703" cy="18288000"/>
            <a:chOff x="0" y="0"/>
            <a:chExt cx="447783" cy="5167563"/>
          </a:xfrm>
        </p:grpSpPr>
        <p:sp>
          <p:nvSpPr>
            <p:cNvPr id="3" name="Freeform 3"/>
            <p:cNvSpPr/>
            <p:nvPr/>
          </p:nvSpPr>
          <p:spPr>
            <a:xfrm>
              <a:off x="0" y="0"/>
              <a:ext cx="447783" cy="5167563"/>
            </a:xfrm>
            <a:custGeom>
              <a:avLst/>
              <a:gdLst/>
              <a:ahLst/>
              <a:cxnLst/>
              <a:rect l="l" t="t" r="r" b="b"/>
              <a:pathLst>
                <a:path w="447783" h="5167563">
                  <a:moveTo>
                    <a:pt x="0" y="0"/>
                  </a:moveTo>
                  <a:lnTo>
                    <a:pt x="447783" y="0"/>
                  </a:lnTo>
                  <a:lnTo>
                    <a:pt x="447783" y="5167563"/>
                  </a:lnTo>
                  <a:lnTo>
                    <a:pt x="0" y="5167563"/>
                  </a:lnTo>
                  <a:close/>
                </a:path>
              </a:pathLst>
            </a:custGeom>
            <a:solidFill>
              <a:srgbClr val="058289"/>
            </a:solidFill>
          </p:spPr>
        </p:sp>
        <p:sp>
          <p:nvSpPr>
            <p:cNvPr id="4" name="TextBox 4"/>
            <p:cNvSpPr txBox="1"/>
            <p:nvPr/>
          </p:nvSpPr>
          <p:spPr>
            <a:xfrm>
              <a:off x="0" y="-38100"/>
              <a:ext cx="447783"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49456" y="1241803"/>
            <a:ext cx="13389087" cy="9347647"/>
          </a:xfrm>
          <a:custGeom>
            <a:avLst/>
            <a:gdLst/>
            <a:ahLst/>
            <a:cxnLst/>
            <a:rect l="l" t="t" r="r" b="b"/>
            <a:pathLst>
              <a:path w="13389087" h="9347647">
                <a:moveTo>
                  <a:pt x="0" y="0"/>
                </a:moveTo>
                <a:lnTo>
                  <a:pt x="13389088" y="0"/>
                </a:lnTo>
                <a:lnTo>
                  <a:pt x="13389088" y="9347647"/>
                </a:lnTo>
                <a:lnTo>
                  <a:pt x="0" y="9347647"/>
                </a:lnTo>
                <a:lnTo>
                  <a:pt x="0" y="0"/>
                </a:lnTo>
                <a:close/>
              </a:path>
            </a:pathLst>
          </a:custGeom>
          <a:blipFill>
            <a:blip r:embed="rId2"/>
            <a:stretch>
              <a:fillRect/>
            </a:stretch>
          </a:blipFill>
        </p:spPr>
      </p:sp>
      <p:sp>
        <p:nvSpPr>
          <p:cNvPr id="6" name="TextBox 6"/>
          <p:cNvSpPr txBox="1"/>
          <p:nvPr/>
        </p:nvSpPr>
        <p:spPr>
          <a:xfrm>
            <a:off x="2325313" y="-180975"/>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sp>
        <p:nvSpPr>
          <p:cNvPr id="2" name="Freeform 2"/>
          <p:cNvSpPr/>
          <p:nvPr/>
        </p:nvSpPr>
        <p:spPr>
          <a:xfrm>
            <a:off x="2015264" y="1241120"/>
            <a:ext cx="14257473" cy="5585257"/>
          </a:xfrm>
          <a:custGeom>
            <a:avLst/>
            <a:gdLst/>
            <a:ahLst/>
            <a:cxnLst/>
            <a:rect l="l" t="t" r="r" b="b"/>
            <a:pathLst>
              <a:path w="14257473" h="5585257">
                <a:moveTo>
                  <a:pt x="0" y="0"/>
                </a:moveTo>
                <a:lnTo>
                  <a:pt x="14257472" y="0"/>
                </a:lnTo>
                <a:lnTo>
                  <a:pt x="14257472" y="5585257"/>
                </a:lnTo>
                <a:lnTo>
                  <a:pt x="0" y="5585257"/>
                </a:lnTo>
                <a:lnTo>
                  <a:pt x="0" y="0"/>
                </a:lnTo>
                <a:close/>
              </a:path>
            </a:pathLst>
          </a:custGeom>
          <a:blipFill>
            <a:blip r:embed="rId2"/>
            <a:stretch>
              <a:fillRect t="-10866"/>
            </a:stretch>
          </a:blipFill>
        </p:spPr>
      </p:sp>
      <p:sp>
        <p:nvSpPr>
          <p:cNvPr id="3" name="TextBox 3"/>
          <p:cNvSpPr txBox="1"/>
          <p:nvPr/>
        </p:nvSpPr>
        <p:spPr>
          <a:xfrm>
            <a:off x="2502367" y="-180975"/>
            <a:ext cx="13283266" cy="31527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a:p>
            <a:pPr algn="ctr">
              <a:lnSpc>
                <a:spcPts val="12599"/>
              </a:lnSpc>
            </a:pPr>
            <a:endParaRPr lang="en-US" sz="9000">
              <a:solidFill>
                <a:srgbClr val="FFFFFF"/>
              </a:solidFill>
              <a:latin typeface="Roboto Bold"/>
            </a:endParaRPr>
          </a:p>
        </p:txBody>
      </p:sp>
      <p:sp>
        <p:nvSpPr>
          <p:cNvPr id="4" name="TextBox 4"/>
          <p:cNvSpPr txBox="1"/>
          <p:nvPr/>
        </p:nvSpPr>
        <p:spPr>
          <a:xfrm>
            <a:off x="486411" y="6759702"/>
            <a:ext cx="17315178" cy="4230780"/>
          </a:xfrm>
          <a:prstGeom prst="rect">
            <a:avLst/>
          </a:prstGeom>
        </p:spPr>
        <p:txBody>
          <a:bodyPr lIns="0" tIns="0" rIns="0" bIns="0" rtlCol="0" anchor="t">
            <a:spAutoFit/>
          </a:bodyPr>
          <a:lstStyle/>
          <a:p>
            <a:pPr marL="816264" lvl="1" indent="-408132">
              <a:lnSpc>
                <a:spcPts val="5293"/>
              </a:lnSpc>
              <a:buFont typeface="Arial"/>
              <a:buChar char="•"/>
            </a:pPr>
            <a:r>
              <a:rPr lang="en-US" sz="3780">
                <a:solidFill>
                  <a:srgbClr val="000000"/>
                </a:solidFill>
                <a:latin typeface="HK Grotesk Bold"/>
              </a:rPr>
              <a:t>Comprobar si el número es positivo o negativo.</a:t>
            </a:r>
          </a:p>
          <a:p>
            <a:pPr marL="816264" lvl="1" indent="-408132">
              <a:lnSpc>
                <a:spcPts val="5293"/>
              </a:lnSpc>
              <a:buFont typeface="Arial"/>
              <a:buChar char="•"/>
            </a:pPr>
            <a:r>
              <a:rPr lang="en-US" sz="3780">
                <a:solidFill>
                  <a:srgbClr val="000000"/>
                </a:solidFill>
                <a:latin typeface="HK Grotesk Bold"/>
              </a:rPr>
              <a:t>Convertir el número decimal a binario, si es positivo o negativo.</a:t>
            </a:r>
          </a:p>
          <a:p>
            <a:pPr marL="816264" lvl="1" indent="-408132">
              <a:lnSpc>
                <a:spcPts val="5293"/>
              </a:lnSpc>
              <a:buFont typeface="Arial"/>
              <a:buChar char="•"/>
            </a:pPr>
            <a:r>
              <a:rPr lang="en-US" sz="3780">
                <a:solidFill>
                  <a:srgbClr val="000000"/>
                </a:solidFill>
                <a:latin typeface="HK Grotesk Bold"/>
              </a:rPr>
              <a:t>Si el número es negativo, se aplica el método de complemento a2.</a:t>
            </a:r>
          </a:p>
          <a:p>
            <a:pPr marL="816264" lvl="1" indent="-408132">
              <a:lnSpc>
                <a:spcPts val="5293"/>
              </a:lnSpc>
              <a:buFont typeface="Arial"/>
              <a:buChar char="•"/>
            </a:pPr>
            <a:r>
              <a:rPr lang="en-US" sz="3780">
                <a:solidFill>
                  <a:srgbClr val="000000"/>
                </a:solidFill>
                <a:latin typeface="HK Grotesk Bold"/>
              </a:rPr>
              <a:t>El método de complemento a2 consiste en: Invertir el orden de bits de binario del número negativo y por ultimo añadir el 1.</a:t>
            </a:r>
          </a:p>
          <a:p>
            <a:pPr algn="ctr">
              <a:lnSpc>
                <a:spcPts val="5293"/>
              </a:lnSpc>
            </a:pPr>
            <a:r>
              <a:rPr lang="en-US" sz="3780">
                <a:solidFill>
                  <a:srgbClr val="000000"/>
                </a:solidFill>
                <a:latin typeface="HK Grotesk Bold"/>
              </a:rPr>
              <a:t>  </a:t>
            </a:r>
          </a:p>
          <a:p>
            <a:pPr algn="just">
              <a:lnSpc>
                <a:spcPts val="1871"/>
              </a:lnSpc>
              <a:spcBef>
                <a:spcPct val="0"/>
              </a:spcBef>
            </a:pPr>
            <a:endParaRPr lang="en-US" sz="3780">
              <a:solidFill>
                <a:srgbClr val="000000"/>
              </a:solidFill>
              <a:latin typeface="HK Grotesk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785769" y="-788359"/>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sp>
        <p:sp>
          <p:nvSpPr>
            <p:cNvPr id="4" name="TextBox 4"/>
            <p:cNvSpPr txBox="1"/>
            <p:nvPr/>
          </p:nvSpPr>
          <p:spPr>
            <a:xfrm>
              <a:off x="0" y="-47625"/>
              <a:ext cx="2524254"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029700" y="1028700"/>
            <a:ext cx="8229600" cy="8229600"/>
            <a:chOff x="0" y="0"/>
            <a:chExt cx="2167467" cy="2167467"/>
          </a:xfrm>
        </p:grpSpPr>
        <p:sp>
          <p:nvSpPr>
            <p:cNvPr id="6" name="Freeform 6"/>
            <p:cNvSpPr/>
            <p:nvPr/>
          </p:nvSpPr>
          <p:spPr>
            <a:xfrm>
              <a:off x="0" y="0"/>
              <a:ext cx="2167467" cy="2167467"/>
            </a:xfrm>
            <a:custGeom>
              <a:avLst/>
              <a:gdLst/>
              <a:ahLst/>
              <a:cxnLst/>
              <a:rect l="l" t="t" r="r" b="b"/>
              <a:pathLst>
                <a:path w="2167467" h="2167467">
                  <a:moveTo>
                    <a:pt x="0" y="0"/>
                  </a:moveTo>
                  <a:lnTo>
                    <a:pt x="2167467" y="0"/>
                  </a:lnTo>
                  <a:lnTo>
                    <a:pt x="2167467" y="2167467"/>
                  </a:lnTo>
                  <a:lnTo>
                    <a:pt x="0" y="2167467"/>
                  </a:lnTo>
                  <a:close/>
                </a:path>
              </a:pathLst>
            </a:custGeom>
            <a:solidFill>
              <a:srgbClr val="238A8F"/>
            </a:solidFill>
            <a:ln w="47625" cap="sq">
              <a:solidFill>
                <a:srgbClr val="FFFFFF"/>
              </a:solidFill>
              <a:prstDash val="solid"/>
              <a:miter/>
            </a:ln>
          </p:spPr>
        </p:sp>
        <p:sp>
          <p:nvSpPr>
            <p:cNvPr id="7" name="TextBox 7"/>
            <p:cNvSpPr txBox="1"/>
            <p:nvPr/>
          </p:nvSpPr>
          <p:spPr>
            <a:xfrm>
              <a:off x="0" y="-47625"/>
              <a:ext cx="2167467" cy="2215092"/>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798508" y="-423883"/>
            <a:ext cx="345492" cy="11134766"/>
            <a:chOff x="0" y="0"/>
            <a:chExt cx="97624" cy="3146304"/>
          </a:xfrm>
        </p:grpSpPr>
        <p:sp>
          <p:nvSpPr>
            <p:cNvPr id="9" name="Freeform 9"/>
            <p:cNvSpPr/>
            <p:nvPr/>
          </p:nvSpPr>
          <p:spPr>
            <a:xfrm>
              <a:off x="0" y="0"/>
              <a:ext cx="97624" cy="3146304"/>
            </a:xfrm>
            <a:custGeom>
              <a:avLst/>
              <a:gdLst/>
              <a:ahLst/>
              <a:cxnLst/>
              <a:rect l="l" t="t" r="r" b="b"/>
              <a:pathLst>
                <a:path w="97624" h="3146304">
                  <a:moveTo>
                    <a:pt x="0" y="0"/>
                  </a:moveTo>
                  <a:lnTo>
                    <a:pt x="97624" y="0"/>
                  </a:lnTo>
                  <a:lnTo>
                    <a:pt x="97624" y="3146304"/>
                  </a:lnTo>
                  <a:lnTo>
                    <a:pt x="0" y="3146304"/>
                  </a:lnTo>
                  <a:close/>
                </a:path>
              </a:pathLst>
            </a:custGeom>
            <a:solidFill>
              <a:srgbClr val="000000"/>
            </a:solidFill>
          </p:spPr>
        </p:sp>
        <p:sp>
          <p:nvSpPr>
            <p:cNvPr id="10" name="TextBox 10"/>
            <p:cNvSpPr txBox="1"/>
            <p:nvPr/>
          </p:nvSpPr>
          <p:spPr>
            <a:xfrm>
              <a:off x="0" y="-38100"/>
              <a:ext cx="97624" cy="318440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9719558" y="4649788"/>
            <a:ext cx="6849883" cy="1139824"/>
          </a:xfrm>
          <a:prstGeom prst="rect">
            <a:avLst/>
          </a:prstGeom>
        </p:spPr>
        <p:txBody>
          <a:bodyPr lIns="0" tIns="0" rIns="0" bIns="0" rtlCol="0" anchor="t">
            <a:spAutoFit/>
          </a:bodyPr>
          <a:lstStyle/>
          <a:p>
            <a:pPr algn="ctr">
              <a:lnSpc>
                <a:spcPts val="8499"/>
              </a:lnSpc>
            </a:pPr>
            <a:r>
              <a:rPr lang="en-US" sz="8499">
                <a:solidFill>
                  <a:srgbClr val="FFFFFF"/>
                </a:solidFill>
                <a:latin typeface="Roboto Bold"/>
              </a:rPr>
              <a:t>Depuración.</a:t>
            </a:r>
          </a:p>
        </p:txBody>
      </p:sp>
      <p:sp>
        <p:nvSpPr>
          <p:cNvPr id="12" name="TextBox 12"/>
          <p:cNvSpPr txBox="1"/>
          <p:nvPr/>
        </p:nvSpPr>
        <p:spPr>
          <a:xfrm>
            <a:off x="154571" y="1657350"/>
            <a:ext cx="8644732" cy="6896101"/>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Roboto Condensed"/>
              </a:rPr>
              <a:t>Pruebas de escritorio</a:t>
            </a:r>
          </a:p>
          <a:p>
            <a:pPr>
              <a:lnSpc>
                <a:spcPts val="4200"/>
              </a:lnSpc>
              <a:spcBef>
                <a:spcPct val="0"/>
              </a:spcBef>
            </a:pPr>
            <a:endParaRPr lang="en-US" sz="3000">
              <a:solidFill>
                <a:srgbClr val="000000"/>
              </a:solidFill>
              <a:latin typeface="Roboto Condensed"/>
            </a:endParaRPr>
          </a:p>
          <a:p>
            <a:pPr>
              <a:lnSpc>
                <a:spcPts val="4200"/>
              </a:lnSpc>
              <a:spcBef>
                <a:spcPct val="0"/>
              </a:spcBef>
            </a:pPr>
            <a:r>
              <a:rPr lang="en-US" sz="3000">
                <a:solidFill>
                  <a:srgbClr val="000000"/>
                </a:solidFill>
                <a:latin typeface="Roboto Condensed"/>
              </a:rPr>
              <a:t>Introduzca un número decimal: 10</a:t>
            </a:r>
          </a:p>
          <a:p>
            <a:pPr>
              <a:lnSpc>
                <a:spcPts val="4200"/>
              </a:lnSpc>
              <a:spcBef>
                <a:spcPct val="0"/>
              </a:spcBef>
            </a:pPr>
            <a:endParaRPr lang="en-US" sz="3000">
              <a:solidFill>
                <a:srgbClr val="000000"/>
              </a:solidFill>
              <a:latin typeface="Roboto Condensed"/>
            </a:endParaRPr>
          </a:p>
          <a:p>
            <a:pPr>
              <a:lnSpc>
                <a:spcPts val="4200"/>
              </a:lnSpc>
              <a:spcBef>
                <a:spcPct val="0"/>
              </a:spcBef>
            </a:pPr>
            <a:r>
              <a:rPr lang="en-US" sz="3000">
                <a:solidFill>
                  <a:srgbClr val="000000"/>
                </a:solidFill>
                <a:latin typeface="Roboto Condensed"/>
              </a:rPr>
              <a:t>El número binario es: 1010</a:t>
            </a:r>
          </a:p>
          <a:p>
            <a:pPr>
              <a:lnSpc>
                <a:spcPts val="4200"/>
              </a:lnSpc>
              <a:spcBef>
                <a:spcPct val="0"/>
              </a:spcBef>
            </a:pPr>
            <a:endParaRPr lang="en-US" sz="3000">
              <a:solidFill>
                <a:srgbClr val="000000"/>
              </a:solidFill>
              <a:latin typeface="Roboto Condensed"/>
            </a:endParaRPr>
          </a:p>
          <a:p>
            <a:pPr>
              <a:lnSpc>
                <a:spcPts val="4200"/>
              </a:lnSpc>
              <a:spcBef>
                <a:spcPct val="0"/>
              </a:spcBef>
            </a:pPr>
            <a:r>
              <a:rPr lang="en-US" sz="3000">
                <a:solidFill>
                  <a:srgbClr val="000000"/>
                </a:solidFill>
                <a:latin typeface="Roboto Condensed"/>
              </a:rPr>
              <a:t>Introduzca un número decimal: -1</a:t>
            </a:r>
          </a:p>
          <a:p>
            <a:pPr>
              <a:lnSpc>
                <a:spcPts val="4200"/>
              </a:lnSpc>
              <a:spcBef>
                <a:spcPct val="0"/>
              </a:spcBef>
            </a:pPr>
            <a:endParaRPr lang="en-US" sz="3000">
              <a:solidFill>
                <a:srgbClr val="000000"/>
              </a:solidFill>
              <a:latin typeface="Roboto Condensed"/>
            </a:endParaRPr>
          </a:p>
          <a:p>
            <a:pPr>
              <a:lnSpc>
                <a:spcPts val="3920"/>
              </a:lnSpc>
              <a:spcBef>
                <a:spcPct val="0"/>
              </a:spcBef>
            </a:pPr>
            <a:r>
              <a:rPr lang="en-US" sz="2800">
                <a:solidFill>
                  <a:srgbClr val="000000"/>
                </a:solidFill>
                <a:latin typeface="Roboto Condensed"/>
              </a:rPr>
              <a:t>El número binario es: 11111111111111111111111111111110</a:t>
            </a:r>
          </a:p>
          <a:p>
            <a:pPr>
              <a:lnSpc>
                <a:spcPts val="4200"/>
              </a:lnSpc>
              <a:spcBef>
                <a:spcPct val="0"/>
              </a:spcBef>
            </a:pPr>
            <a:endParaRPr lang="en-US" sz="2800">
              <a:solidFill>
                <a:srgbClr val="000000"/>
              </a:solidFill>
              <a:latin typeface="Roboto Condensed"/>
            </a:endParaRPr>
          </a:p>
          <a:p>
            <a:pPr>
              <a:lnSpc>
                <a:spcPts val="4200"/>
              </a:lnSpc>
              <a:spcBef>
                <a:spcPct val="0"/>
              </a:spcBef>
            </a:pPr>
            <a:r>
              <a:rPr lang="en-US" sz="3000">
                <a:solidFill>
                  <a:srgbClr val="000000"/>
                </a:solidFill>
                <a:latin typeface="Roboto Condensed"/>
              </a:rPr>
              <a:t>Introduzca un número decimal: 0</a:t>
            </a:r>
          </a:p>
          <a:p>
            <a:pPr>
              <a:lnSpc>
                <a:spcPts val="4200"/>
              </a:lnSpc>
              <a:spcBef>
                <a:spcPct val="0"/>
              </a:spcBef>
            </a:pPr>
            <a:endParaRPr lang="en-US" sz="3000">
              <a:solidFill>
                <a:srgbClr val="000000"/>
              </a:solidFill>
              <a:latin typeface="Roboto Condensed"/>
            </a:endParaRPr>
          </a:p>
          <a:p>
            <a:pPr>
              <a:lnSpc>
                <a:spcPts val="4200"/>
              </a:lnSpc>
              <a:spcBef>
                <a:spcPct val="0"/>
              </a:spcBef>
            </a:pPr>
            <a:r>
              <a:rPr lang="en-US" sz="3000">
                <a:solidFill>
                  <a:srgbClr val="000000"/>
                </a:solidFill>
                <a:latin typeface="Roboto Condensed"/>
              </a:rPr>
              <a:t>El número binario es: 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667575" y="8061243"/>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58289"/>
            </a:solidFill>
          </p:spPr>
        </p:sp>
      </p:grpSp>
      <p:grpSp>
        <p:nvGrpSpPr>
          <p:cNvPr id="4" name="Group 4"/>
          <p:cNvGrpSpPr/>
          <p:nvPr/>
        </p:nvGrpSpPr>
        <p:grpSpPr>
          <a:xfrm rot="2700000">
            <a:off x="1024175" y="8417844"/>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id="6" name="Group 6"/>
          <p:cNvGrpSpPr/>
          <p:nvPr/>
        </p:nvGrpSpPr>
        <p:grpSpPr>
          <a:xfrm rot="2700000">
            <a:off x="16621079" y="3619194"/>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id="8" name="Group 8"/>
          <p:cNvGrpSpPr/>
          <p:nvPr/>
        </p:nvGrpSpPr>
        <p:grpSpPr>
          <a:xfrm rot="2700000">
            <a:off x="9728079" y="-5287113"/>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id="10" name="TextBox 10"/>
          <p:cNvSpPr txBox="1"/>
          <p:nvPr/>
        </p:nvSpPr>
        <p:spPr>
          <a:xfrm>
            <a:off x="1048640" y="2560217"/>
            <a:ext cx="14805526" cy="1095172"/>
          </a:xfrm>
          <a:prstGeom prst="rect">
            <a:avLst/>
          </a:prstGeom>
        </p:spPr>
        <p:txBody>
          <a:bodyPr lIns="0" tIns="0" rIns="0" bIns="0" rtlCol="0" anchor="t">
            <a:spAutoFit/>
          </a:bodyPr>
          <a:lstStyle/>
          <a:p>
            <a:pPr algn="ctr">
              <a:lnSpc>
                <a:spcPts val="8400"/>
              </a:lnSpc>
            </a:pPr>
            <a:r>
              <a:rPr lang="en-US" sz="8000" spc="400" dirty="0" err="1">
                <a:solidFill>
                  <a:srgbClr val="238A8F"/>
                </a:solidFill>
                <a:latin typeface="Poppins Ultra-Bold"/>
              </a:rPr>
              <a:t>Criterio</a:t>
            </a:r>
            <a:r>
              <a:rPr lang="en-US" sz="8000" spc="400" dirty="0">
                <a:solidFill>
                  <a:srgbClr val="238A8F"/>
                </a:solidFill>
                <a:latin typeface="Poppins Ultra-Bold"/>
              </a:rPr>
              <a:t> de </a:t>
            </a:r>
            <a:r>
              <a:rPr lang="en-US" sz="8000" spc="400" dirty="0" err="1">
                <a:solidFill>
                  <a:srgbClr val="238A8F"/>
                </a:solidFill>
                <a:latin typeface="Poppins Ultra-Bold"/>
              </a:rPr>
              <a:t>desempeño</a:t>
            </a:r>
            <a:r>
              <a:rPr lang="en-US" sz="8000" spc="400" dirty="0">
                <a:solidFill>
                  <a:srgbClr val="238A8F"/>
                </a:solidFill>
                <a:latin typeface="Poppins Ultra-Bold"/>
              </a:rPr>
              <a:t>.</a:t>
            </a:r>
          </a:p>
        </p:txBody>
      </p:sp>
      <p:sp>
        <p:nvSpPr>
          <p:cNvPr id="11" name="TextBox 11"/>
          <p:cNvSpPr txBox="1"/>
          <p:nvPr/>
        </p:nvSpPr>
        <p:spPr>
          <a:xfrm>
            <a:off x="2677217" y="4457273"/>
            <a:ext cx="12071947" cy="2000989"/>
          </a:xfrm>
          <a:prstGeom prst="rect">
            <a:avLst/>
          </a:prstGeom>
        </p:spPr>
        <p:txBody>
          <a:bodyPr lIns="0" tIns="0" rIns="0" bIns="0" rtlCol="0" anchor="t">
            <a:spAutoFit/>
          </a:bodyPr>
          <a:lstStyle/>
          <a:p>
            <a:pPr algn="ctr">
              <a:lnSpc>
                <a:spcPts val="5268"/>
              </a:lnSpc>
            </a:pPr>
            <a:r>
              <a:rPr lang="en-US" sz="3763" spc="11">
                <a:solidFill>
                  <a:srgbClr val="000000"/>
                </a:solidFill>
                <a:latin typeface="Arimo Bold"/>
              </a:rPr>
              <a:t>CD2: Aplicar satisfactoriamente metodologías, herramientas y estándares en su área de especialidad y en el desarrollo de proyectos.</a:t>
            </a:r>
          </a:p>
        </p:txBody>
      </p:sp>
      <p:grpSp>
        <p:nvGrpSpPr>
          <p:cNvPr id="12" name="Group 12"/>
          <p:cNvGrpSpPr/>
          <p:nvPr/>
        </p:nvGrpSpPr>
        <p:grpSpPr>
          <a:xfrm rot="5400000">
            <a:off x="-1309" y="1309"/>
            <a:ext cx="1635964" cy="1633346"/>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1514462" y="1514462"/>
            <a:ext cx="15259077" cy="7258077"/>
            <a:chOff x="0" y="0"/>
            <a:chExt cx="4018852" cy="1911592"/>
          </a:xfrm>
        </p:grpSpPr>
        <p:sp>
          <p:nvSpPr>
            <p:cNvPr id="3" name="Freeform 3"/>
            <p:cNvSpPr/>
            <p:nvPr/>
          </p:nvSpPr>
          <p:spPr>
            <a:xfrm>
              <a:off x="0" y="0"/>
              <a:ext cx="4018852" cy="1911592"/>
            </a:xfrm>
            <a:custGeom>
              <a:avLst/>
              <a:gdLst/>
              <a:ahLst/>
              <a:cxnLst/>
              <a:rect l="l" t="t" r="r" b="b"/>
              <a:pathLst>
                <a:path w="4018852" h="1911592">
                  <a:moveTo>
                    <a:pt x="0" y="0"/>
                  </a:moveTo>
                  <a:lnTo>
                    <a:pt x="4018852" y="0"/>
                  </a:lnTo>
                  <a:lnTo>
                    <a:pt x="4018852" y="1911592"/>
                  </a:lnTo>
                  <a:lnTo>
                    <a:pt x="0" y="1911592"/>
                  </a:lnTo>
                  <a:close/>
                </a:path>
              </a:pathLst>
            </a:custGeom>
            <a:solidFill>
              <a:srgbClr val="000000">
                <a:alpha val="44706"/>
              </a:srgbClr>
            </a:solidFill>
          </p:spPr>
        </p:sp>
        <p:sp>
          <p:nvSpPr>
            <p:cNvPr id="4" name="TextBox 4"/>
            <p:cNvSpPr txBox="1"/>
            <p:nvPr/>
          </p:nvSpPr>
          <p:spPr>
            <a:xfrm>
              <a:off x="0" y="-38100"/>
              <a:ext cx="4018852" cy="194969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43239" y="1562169"/>
            <a:ext cx="14001522" cy="1552575"/>
          </a:xfrm>
          <a:prstGeom prst="rect">
            <a:avLst/>
          </a:prstGeom>
        </p:spPr>
        <p:txBody>
          <a:bodyPr lIns="0" tIns="0" rIns="0" bIns="0" rtlCol="0" anchor="t">
            <a:spAutoFit/>
          </a:bodyPr>
          <a:lstStyle/>
          <a:p>
            <a:pPr algn="ctr">
              <a:lnSpc>
                <a:spcPts val="12599"/>
              </a:lnSpc>
            </a:pPr>
            <a:r>
              <a:rPr lang="en-US" sz="9000" dirty="0">
                <a:solidFill>
                  <a:srgbClr val="FFFFFF"/>
                </a:solidFill>
                <a:latin typeface="Roboto Bold"/>
              </a:rPr>
              <a:t>Descripción del </a:t>
            </a:r>
            <a:r>
              <a:rPr lang="en-US" sz="9000" dirty="0" err="1">
                <a:solidFill>
                  <a:srgbClr val="FFFFFF"/>
                </a:solidFill>
                <a:latin typeface="Roboto Bold"/>
              </a:rPr>
              <a:t>problema</a:t>
            </a:r>
            <a:endParaRPr lang="en-US" sz="9000" dirty="0">
              <a:solidFill>
                <a:srgbClr val="FFFFFF"/>
              </a:solidFill>
              <a:latin typeface="Roboto Bold"/>
            </a:endParaRPr>
          </a:p>
        </p:txBody>
      </p:sp>
      <p:sp>
        <p:nvSpPr>
          <p:cNvPr id="6" name="TextBox 6"/>
          <p:cNvSpPr txBox="1"/>
          <p:nvPr/>
        </p:nvSpPr>
        <p:spPr>
          <a:xfrm>
            <a:off x="2598424" y="4085923"/>
            <a:ext cx="12472850" cy="2329309"/>
          </a:xfrm>
          <a:prstGeom prst="rect">
            <a:avLst/>
          </a:prstGeom>
        </p:spPr>
        <p:txBody>
          <a:bodyPr lIns="0" tIns="0" rIns="0" bIns="0" rtlCol="0" anchor="t">
            <a:spAutoFit/>
          </a:bodyPr>
          <a:lstStyle/>
          <a:p>
            <a:pPr>
              <a:lnSpc>
                <a:spcPts val="6572"/>
              </a:lnSpc>
            </a:pPr>
            <a:r>
              <a:rPr lang="en-US" sz="4694">
                <a:solidFill>
                  <a:srgbClr val="000000"/>
                </a:solidFill>
                <a:latin typeface="Roboto Condensed Bold"/>
              </a:rPr>
              <a:t>Dado un numero binario de n bits regresar su equivalente en decimal.</a:t>
            </a:r>
          </a:p>
          <a:p>
            <a:pPr marL="0" lvl="0" indent="0">
              <a:lnSpc>
                <a:spcPts val="5452"/>
              </a:lnSpc>
              <a:spcBef>
                <a:spcPct val="0"/>
              </a:spcBef>
            </a:pPr>
            <a:endParaRPr lang="en-US" sz="4694">
              <a:solidFill>
                <a:srgbClr val="000000"/>
              </a:solidFill>
              <a:latin typeface="Roboto Condensed Bold"/>
            </a:endParaRPr>
          </a:p>
        </p:txBody>
      </p:sp>
      <p:sp>
        <p:nvSpPr>
          <p:cNvPr id="7" name="TextBox 7"/>
          <p:cNvSpPr txBox="1"/>
          <p:nvPr/>
        </p:nvSpPr>
        <p:spPr>
          <a:xfrm>
            <a:off x="-377537" y="141605"/>
            <a:ext cx="6321137" cy="874214"/>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Open Sans Bold"/>
              </a:rPr>
              <a:t>EJERCICIO  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854822" y="-6562292"/>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00000"/>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44363" y="1714933"/>
            <a:ext cx="13637374" cy="1552575"/>
          </a:xfrm>
          <a:prstGeom prst="rect">
            <a:avLst/>
          </a:prstGeom>
        </p:spPr>
        <p:txBody>
          <a:bodyPr lIns="0" tIns="0" rIns="0" bIns="0" rtlCol="0" anchor="t">
            <a:spAutoFit/>
          </a:bodyPr>
          <a:lstStyle/>
          <a:p>
            <a:pPr algn="ctr">
              <a:lnSpc>
                <a:spcPts val="12599"/>
              </a:lnSpc>
            </a:pPr>
            <a:r>
              <a:rPr lang="en-US" sz="9000" dirty="0" err="1">
                <a:solidFill>
                  <a:srgbClr val="FFFFFF"/>
                </a:solidFill>
                <a:latin typeface="Roboto Bold"/>
              </a:rPr>
              <a:t>Definición</a:t>
            </a:r>
            <a:r>
              <a:rPr lang="en-US" sz="9000" dirty="0">
                <a:solidFill>
                  <a:srgbClr val="FFFFFF"/>
                </a:solidFill>
                <a:latin typeface="Roboto Bold"/>
              </a:rPr>
              <a:t> del </a:t>
            </a:r>
            <a:r>
              <a:rPr lang="en-US" sz="9000" dirty="0" err="1">
                <a:solidFill>
                  <a:srgbClr val="FFFFFF"/>
                </a:solidFill>
                <a:latin typeface="Roboto Bold"/>
              </a:rPr>
              <a:t>problema</a:t>
            </a:r>
            <a:r>
              <a:rPr lang="en-US" sz="9000" dirty="0">
                <a:solidFill>
                  <a:srgbClr val="FFFFFF"/>
                </a:solidFill>
                <a:latin typeface="Roboto Bold"/>
              </a:rPr>
              <a:t>.</a:t>
            </a:r>
          </a:p>
        </p:txBody>
      </p:sp>
      <p:sp>
        <p:nvSpPr>
          <p:cNvPr id="6" name="TextBox 6"/>
          <p:cNvSpPr txBox="1"/>
          <p:nvPr/>
        </p:nvSpPr>
        <p:spPr>
          <a:xfrm>
            <a:off x="330750" y="4998418"/>
            <a:ext cx="17763881" cy="3935134"/>
          </a:xfrm>
          <a:prstGeom prst="rect">
            <a:avLst/>
          </a:prstGeom>
        </p:spPr>
        <p:txBody>
          <a:bodyPr lIns="0" tIns="0" rIns="0" bIns="0" rtlCol="0" anchor="t">
            <a:spAutoFit/>
          </a:bodyPr>
          <a:lstStyle/>
          <a:p>
            <a:pPr marL="960424" lvl="1" indent="-480212">
              <a:lnSpc>
                <a:spcPts val="6227"/>
              </a:lnSpc>
              <a:buFont typeface="Arial"/>
              <a:buChar char="•"/>
            </a:pPr>
            <a:r>
              <a:rPr lang="en-US" sz="4448">
                <a:solidFill>
                  <a:srgbClr val="000000"/>
                </a:solidFill>
                <a:latin typeface="Roboto Condensed Bold"/>
              </a:rPr>
              <a:t>Problema: Convertir un número binario ingresado por el usuario a su equivalente decimal.</a:t>
            </a:r>
          </a:p>
          <a:p>
            <a:pPr marL="960424" lvl="1" indent="-480212">
              <a:lnSpc>
                <a:spcPts val="6227"/>
              </a:lnSpc>
              <a:buFont typeface="Arial"/>
              <a:buChar char="•"/>
            </a:pPr>
            <a:r>
              <a:rPr lang="en-US" sz="4448">
                <a:solidFill>
                  <a:srgbClr val="000000"/>
                </a:solidFill>
                <a:latin typeface="Roboto Condensed Bold"/>
              </a:rPr>
              <a:t>Entradas: El número binario ingresado por el usuario.</a:t>
            </a:r>
          </a:p>
          <a:p>
            <a:pPr marL="960424" lvl="1" indent="-480212">
              <a:lnSpc>
                <a:spcPts val="6227"/>
              </a:lnSpc>
              <a:buFont typeface="Arial"/>
              <a:buChar char="•"/>
            </a:pPr>
            <a:r>
              <a:rPr lang="en-US" sz="4448">
                <a:solidFill>
                  <a:srgbClr val="000000"/>
                </a:solidFill>
                <a:latin typeface="Roboto Condensed Bold"/>
              </a:rPr>
              <a:t>Salidas: El equivalente decimal del número binario.</a:t>
            </a:r>
          </a:p>
          <a:p>
            <a:pPr>
              <a:lnSpc>
                <a:spcPts val="6227"/>
              </a:lnSpc>
              <a:spcBef>
                <a:spcPct val="0"/>
              </a:spcBef>
            </a:pPr>
            <a:endParaRPr lang="en-US" sz="4448">
              <a:solidFill>
                <a:srgbClr val="000000"/>
              </a:solidFill>
              <a:latin typeface="Roboto Condensed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27095" y="-8732205"/>
            <a:ext cx="1233810" cy="18288000"/>
            <a:chOff x="0" y="0"/>
            <a:chExt cx="348633" cy="5167563"/>
          </a:xfrm>
        </p:grpSpPr>
        <p:sp>
          <p:nvSpPr>
            <p:cNvPr id="3" name="Freeform 3"/>
            <p:cNvSpPr/>
            <p:nvPr/>
          </p:nvSpPr>
          <p:spPr>
            <a:xfrm>
              <a:off x="0" y="0"/>
              <a:ext cx="348633" cy="5167563"/>
            </a:xfrm>
            <a:custGeom>
              <a:avLst/>
              <a:gdLst/>
              <a:ahLst/>
              <a:cxnLst/>
              <a:rect l="l" t="t" r="r" b="b"/>
              <a:pathLst>
                <a:path w="348633" h="5167563">
                  <a:moveTo>
                    <a:pt x="0" y="0"/>
                  </a:moveTo>
                  <a:lnTo>
                    <a:pt x="348633" y="0"/>
                  </a:lnTo>
                  <a:lnTo>
                    <a:pt x="348633" y="5167563"/>
                  </a:lnTo>
                  <a:lnTo>
                    <a:pt x="0" y="5167563"/>
                  </a:lnTo>
                  <a:close/>
                </a:path>
              </a:pathLst>
            </a:custGeom>
            <a:solidFill>
              <a:srgbClr val="058289"/>
            </a:solidFill>
          </p:spPr>
        </p:sp>
        <p:sp>
          <p:nvSpPr>
            <p:cNvPr id="4" name="TextBox 4"/>
            <p:cNvSpPr txBox="1"/>
            <p:nvPr/>
          </p:nvSpPr>
          <p:spPr>
            <a:xfrm>
              <a:off x="0" y="-38100"/>
              <a:ext cx="348633"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571179" y="1028700"/>
            <a:ext cx="9145642" cy="9475521"/>
          </a:xfrm>
          <a:custGeom>
            <a:avLst/>
            <a:gdLst/>
            <a:ahLst/>
            <a:cxnLst/>
            <a:rect l="l" t="t" r="r" b="b"/>
            <a:pathLst>
              <a:path w="9145642" h="9475521">
                <a:moveTo>
                  <a:pt x="0" y="0"/>
                </a:moveTo>
                <a:lnTo>
                  <a:pt x="9145642" y="0"/>
                </a:lnTo>
                <a:lnTo>
                  <a:pt x="9145642" y="9475521"/>
                </a:lnTo>
                <a:lnTo>
                  <a:pt x="0" y="9475521"/>
                </a:lnTo>
                <a:lnTo>
                  <a:pt x="0" y="0"/>
                </a:lnTo>
                <a:close/>
              </a:path>
            </a:pathLst>
          </a:custGeom>
          <a:blipFill>
            <a:blip r:embed="rId2"/>
            <a:stretch>
              <a:fillRect t="-1495" r="-674"/>
            </a:stretch>
          </a:blipFill>
        </p:spPr>
      </p:sp>
      <p:sp>
        <p:nvSpPr>
          <p:cNvPr id="6" name="TextBox 6"/>
          <p:cNvSpPr txBox="1"/>
          <p:nvPr/>
        </p:nvSpPr>
        <p:spPr>
          <a:xfrm>
            <a:off x="2325313" y="-386085"/>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60554" y="-8598746"/>
            <a:ext cx="966892" cy="18288000"/>
            <a:chOff x="0" y="0"/>
            <a:chExt cx="273210" cy="5167563"/>
          </a:xfrm>
        </p:grpSpPr>
        <p:sp>
          <p:nvSpPr>
            <p:cNvPr id="3" name="Freeform 3"/>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4" name="TextBox 4"/>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710098" y="1686239"/>
            <a:ext cx="12235322" cy="6528966"/>
          </a:xfrm>
          <a:custGeom>
            <a:avLst/>
            <a:gdLst/>
            <a:ahLst/>
            <a:cxnLst/>
            <a:rect l="l" t="t" r="r" b="b"/>
            <a:pathLst>
              <a:path w="12235322" h="6528966">
                <a:moveTo>
                  <a:pt x="0" y="0"/>
                </a:moveTo>
                <a:lnTo>
                  <a:pt x="12235322" y="0"/>
                </a:lnTo>
                <a:lnTo>
                  <a:pt x="12235322" y="6528966"/>
                </a:lnTo>
                <a:lnTo>
                  <a:pt x="0" y="6528966"/>
                </a:lnTo>
                <a:lnTo>
                  <a:pt x="0" y="0"/>
                </a:lnTo>
                <a:close/>
              </a:path>
            </a:pathLst>
          </a:custGeom>
          <a:blipFill>
            <a:blip r:embed="rId2"/>
            <a:stretch>
              <a:fillRect r="-4344"/>
            </a:stretch>
          </a:blipFill>
        </p:spPr>
      </p:sp>
      <p:sp>
        <p:nvSpPr>
          <p:cNvPr id="6" name="TextBox 6"/>
          <p:cNvSpPr txBox="1"/>
          <p:nvPr/>
        </p:nvSpPr>
        <p:spPr>
          <a:xfrm>
            <a:off x="2325313" y="-321521"/>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
        <p:nvSpPr>
          <p:cNvPr id="7" name="TextBox 7"/>
          <p:cNvSpPr txBox="1"/>
          <p:nvPr/>
        </p:nvSpPr>
        <p:spPr>
          <a:xfrm>
            <a:off x="129578" y="2090937"/>
            <a:ext cx="5580521" cy="6363625"/>
          </a:xfrm>
          <a:prstGeom prst="rect">
            <a:avLst/>
          </a:prstGeom>
        </p:spPr>
        <p:txBody>
          <a:bodyPr lIns="0" tIns="0" rIns="0" bIns="0" rtlCol="0" anchor="t">
            <a:spAutoFit/>
          </a:bodyPr>
          <a:lstStyle/>
          <a:p>
            <a:pPr marL="650636" lvl="1" indent="-325318">
              <a:lnSpc>
                <a:spcPts val="4219"/>
              </a:lnSpc>
              <a:buFont typeface="Arial"/>
              <a:buChar char="•"/>
            </a:pPr>
            <a:r>
              <a:rPr lang="en-US" sz="3013">
                <a:solidFill>
                  <a:srgbClr val="000000"/>
                </a:solidFill>
                <a:latin typeface="Roboto Condensed Bold"/>
              </a:rPr>
              <a:t>main declara una variable n para almacenar el número binario.</a:t>
            </a:r>
          </a:p>
          <a:p>
            <a:pPr>
              <a:lnSpc>
                <a:spcPts val="4219"/>
              </a:lnSpc>
            </a:pPr>
            <a:endParaRPr lang="en-US" sz="3013">
              <a:solidFill>
                <a:srgbClr val="000000"/>
              </a:solidFill>
              <a:latin typeface="Roboto Condensed Bold"/>
            </a:endParaRPr>
          </a:p>
          <a:p>
            <a:pPr marL="650636" lvl="1" indent="-325318">
              <a:lnSpc>
                <a:spcPts val="4219"/>
              </a:lnSpc>
              <a:buFont typeface="Arial"/>
              <a:buChar char="•"/>
            </a:pPr>
            <a:r>
              <a:rPr lang="en-US" sz="3013">
                <a:solidFill>
                  <a:srgbClr val="000000"/>
                </a:solidFill>
                <a:latin typeface="Roboto Condensed Bold"/>
              </a:rPr>
              <a:t>Scanner (binario) </a:t>
            </a:r>
          </a:p>
          <a:p>
            <a:pPr>
              <a:lnSpc>
                <a:spcPts val="4219"/>
              </a:lnSpc>
            </a:pPr>
            <a:endParaRPr lang="en-US" sz="3013">
              <a:solidFill>
                <a:srgbClr val="000000"/>
              </a:solidFill>
              <a:latin typeface="Roboto Condensed Bold"/>
            </a:endParaRPr>
          </a:p>
          <a:p>
            <a:pPr marL="650636" lvl="1" indent="-325318">
              <a:lnSpc>
                <a:spcPts val="4219"/>
              </a:lnSpc>
              <a:buFont typeface="Arial"/>
              <a:buChar char="•"/>
            </a:pPr>
            <a:r>
              <a:rPr lang="en-US" sz="3013">
                <a:solidFill>
                  <a:srgbClr val="000000"/>
                </a:solidFill>
                <a:latin typeface="Roboto Condensed Bold"/>
              </a:rPr>
              <a:t>Se usa un bucle do-while .</a:t>
            </a:r>
          </a:p>
          <a:p>
            <a:pPr>
              <a:lnSpc>
                <a:spcPts val="4219"/>
              </a:lnSpc>
            </a:pPr>
            <a:endParaRPr lang="en-US" sz="3013">
              <a:solidFill>
                <a:srgbClr val="000000"/>
              </a:solidFill>
              <a:latin typeface="Roboto Condensed Bold"/>
            </a:endParaRPr>
          </a:p>
          <a:p>
            <a:pPr marL="650636" lvl="1" indent="-325318">
              <a:lnSpc>
                <a:spcPts val="4219"/>
              </a:lnSpc>
              <a:buFont typeface="Arial"/>
              <a:buChar char="•"/>
            </a:pPr>
            <a:r>
              <a:rPr lang="en-US" sz="3013">
                <a:solidFill>
                  <a:srgbClr val="000000"/>
                </a:solidFill>
                <a:latin typeface="Roboto Condensed Bold"/>
              </a:rPr>
              <a:t>Se ingrese un número binario válido (solo 0 y 1).</a:t>
            </a:r>
          </a:p>
          <a:p>
            <a:pPr>
              <a:lnSpc>
                <a:spcPts val="4079"/>
              </a:lnSpc>
            </a:pPr>
            <a:endParaRPr lang="en-US" sz="3013">
              <a:solidFill>
                <a:srgbClr val="000000"/>
              </a:solidFill>
              <a:latin typeface="Roboto Condensed Bold"/>
            </a:endParaRPr>
          </a:p>
          <a:p>
            <a:pPr>
              <a:lnSpc>
                <a:spcPts val="4079"/>
              </a:lnSpc>
              <a:spcBef>
                <a:spcPct val="0"/>
              </a:spcBef>
            </a:pPr>
            <a:endParaRPr lang="en-US" sz="3013">
              <a:solidFill>
                <a:srgbClr val="000000"/>
              </a:solidFill>
              <a:latin typeface="Roboto Condensed Bold"/>
            </a:endParaRPr>
          </a:p>
        </p:txBody>
      </p:sp>
      <p:sp>
        <p:nvSpPr>
          <p:cNvPr id="8" name="TextBox 8"/>
          <p:cNvSpPr txBox="1"/>
          <p:nvPr/>
        </p:nvSpPr>
        <p:spPr>
          <a:xfrm>
            <a:off x="0" y="8686800"/>
            <a:ext cx="16300733" cy="10668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Para obtener un número  llama a la función binarioADecimal para convertirlo a su equivalente decimal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60554" y="-8598746"/>
            <a:ext cx="966892" cy="18288000"/>
            <a:chOff x="0" y="0"/>
            <a:chExt cx="273210" cy="5167563"/>
          </a:xfrm>
        </p:grpSpPr>
        <p:sp>
          <p:nvSpPr>
            <p:cNvPr id="3" name="Freeform 3"/>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4" name="TextBox 4"/>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766569" y="3429038"/>
            <a:ext cx="12531901" cy="1714462"/>
          </a:xfrm>
          <a:custGeom>
            <a:avLst/>
            <a:gdLst/>
            <a:ahLst/>
            <a:cxnLst/>
            <a:rect l="l" t="t" r="r" b="b"/>
            <a:pathLst>
              <a:path w="12531901" h="1714462">
                <a:moveTo>
                  <a:pt x="0" y="0"/>
                </a:moveTo>
                <a:lnTo>
                  <a:pt x="12531901" y="0"/>
                </a:lnTo>
                <a:lnTo>
                  <a:pt x="12531901" y="1714462"/>
                </a:lnTo>
                <a:lnTo>
                  <a:pt x="0" y="1714462"/>
                </a:lnTo>
                <a:lnTo>
                  <a:pt x="0" y="0"/>
                </a:lnTo>
                <a:close/>
              </a:path>
            </a:pathLst>
          </a:custGeom>
          <a:blipFill>
            <a:blip r:embed="rId2"/>
            <a:stretch>
              <a:fillRect/>
            </a:stretch>
          </a:blipFill>
        </p:spPr>
      </p:sp>
      <p:sp>
        <p:nvSpPr>
          <p:cNvPr id="6" name="TextBox 6"/>
          <p:cNvSpPr txBox="1"/>
          <p:nvPr/>
        </p:nvSpPr>
        <p:spPr>
          <a:xfrm>
            <a:off x="2325313" y="-321521"/>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
        <p:nvSpPr>
          <p:cNvPr id="7" name="TextBox 7"/>
          <p:cNvSpPr txBox="1"/>
          <p:nvPr/>
        </p:nvSpPr>
        <p:spPr>
          <a:xfrm>
            <a:off x="882154" y="5965202"/>
            <a:ext cx="16300733" cy="160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Esta función toma un String como argumento y verifica si el número ingresado consiste solo en caracteres '0' y '1'. Retorna true si es un número binario válido; de lo contrario, retorna false.</a:t>
            </a:r>
          </a:p>
          <a:p>
            <a:pPr>
              <a:lnSpc>
                <a:spcPts val="4200"/>
              </a:lnSpc>
            </a:pPr>
            <a:endParaRPr lang="en-US" sz="3000">
              <a:solidFill>
                <a:srgbClr val="000000"/>
              </a:solidFill>
              <a:latin typeface="Roboto Condensed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60554" y="-8598746"/>
            <a:ext cx="966892" cy="18288000"/>
            <a:chOff x="0" y="0"/>
            <a:chExt cx="273210" cy="5167563"/>
          </a:xfrm>
        </p:grpSpPr>
        <p:sp>
          <p:nvSpPr>
            <p:cNvPr id="3" name="Freeform 3"/>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4" name="TextBox 4"/>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441085" y="2072849"/>
            <a:ext cx="13182870" cy="4408604"/>
          </a:xfrm>
          <a:custGeom>
            <a:avLst/>
            <a:gdLst/>
            <a:ahLst/>
            <a:cxnLst/>
            <a:rect l="l" t="t" r="r" b="b"/>
            <a:pathLst>
              <a:path w="13182870" h="4408604">
                <a:moveTo>
                  <a:pt x="0" y="0"/>
                </a:moveTo>
                <a:lnTo>
                  <a:pt x="13182870" y="0"/>
                </a:lnTo>
                <a:lnTo>
                  <a:pt x="13182870" y="4408604"/>
                </a:lnTo>
                <a:lnTo>
                  <a:pt x="0" y="4408604"/>
                </a:lnTo>
                <a:lnTo>
                  <a:pt x="0" y="0"/>
                </a:lnTo>
                <a:close/>
              </a:path>
            </a:pathLst>
          </a:custGeom>
          <a:blipFill>
            <a:blip r:embed="rId2"/>
            <a:stretch>
              <a:fillRect/>
            </a:stretch>
          </a:blipFill>
        </p:spPr>
      </p:sp>
      <p:sp>
        <p:nvSpPr>
          <p:cNvPr id="6" name="TextBox 6"/>
          <p:cNvSpPr txBox="1"/>
          <p:nvPr/>
        </p:nvSpPr>
        <p:spPr>
          <a:xfrm>
            <a:off x="2325313" y="-321521"/>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
        <p:nvSpPr>
          <p:cNvPr id="7" name="TextBox 7"/>
          <p:cNvSpPr txBox="1"/>
          <p:nvPr/>
        </p:nvSpPr>
        <p:spPr>
          <a:xfrm>
            <a:off x="882154" y="6805303"/>
            <a:ext cx="16300733" cy="26670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Roboto Condensed Bold"/>
              </a:rPr>
              <a:t>Esta función convierte un número binario dado en un número decimal.</a:t>
            </a:r>
          </a:p>
          <a:p>
            <a:pPr marL="647700" lvl="1" indent="-323850">
              <a:lnSpc>
                <a:spcPts val="4200"/>
              </a:lnSpc>
              <a:buFont typeface="Arial"/>
              <a:buChar char="•"/>
            </a:pPr>
            <a:r>
              <a:rPr lang="en-US" sz="3000">
                <a:solidFill>
                  <a:srgbClr val="000000"/>
                </a:solidFill>
                <a:latin typeface="Roboto Condensed Bold"/>
              </a:rPr>
              <a:t>Itera sobre cada dígito del número binario.</a:t>
            </a:r>
          </a:p>
          <a:p>
            <a:pPr marL="647700" lvl="1" indent="-323850">
              <a:lnSpc>
                <a:spcPts val="4200"/>
              </a:lnSpc>
              <a:buFont typeface="Arial"/>
              <a:buChar char="•"/>
            </a:pPr>
            <a:r>
              <a:rPr lang="en-US" sz="3000">
                <a:solidFill>
                  <a:srgbClr val="000000"/>
                </a:solidFill>
                <a:latin typeface="Roboto Condensed Bold"/>
              </a:rPr>
              <a:t>convirtiendo cada dígito a su equivalente decimal y sumándolo al resultado final.</a:t>
            </a:r>
          </a:p>
          <a:p>
            <a:pPr marL="647700" lvl="1" indent="-323850">
              <a:lnSpc>
                <a:spcPts val="4200"/>
              </a:lnSpc>
              <a:buFont typeface="Arial"/>
              <a:buChar char="•"/>
            </a:pPr>
            <a:r>
              <a:rPr lang="en-US" sz="3000">
                <a:solidFill>
                  <a:srgbClr val="000000"/>
                </a:solidFill>
                <a:latin typeface="Roboto Condensed Bold"/>
              </a:rPr>
              <a:t>Usa la fórmula de conversión de binario a decimal: suma de (dígito * 2^posición).</a:t>
            </a:r>
          </a:p>
          <a:p>
            <a:pPr>
              <a:lnSpc>
                <a:spcPts val="4200"/>
              </a:lnSpc>
            </a:pPr>
            <a:endParaRPr lang="en-US" sz="3000">
              <a:solidFill>
                <a:srgbClr val="000000"/>
              </a:solidFill>
              <a:latin typeface="Roboto Condensed Bold"/>
            </a:endParaRPr>
          </a:p>
        </p:txBody>
      </p:sp>
      <p:sp>
        <p:nvSpPr>
          <p:cNvPr id="8" name="TextBox 8"/>
          <p:cNvSpPr txBox="1"/>
          <p:nvPr/>
        </p:nvSpPr>
        <p:spPr>
          <a:xfrm>
            <a:off x="882154" y="1348949"/>
            <a:ext cx="3914626" cy="53340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Roboto Condensed Bold"/>
              </a:rPr>
              <a:t>Función binarioADecimal: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785769" y="-788359"/>
            <a:ext cx="10678073" cy="11863717"/>
            <a:chOff x="0" y="0"/>
            <a:chExt cx="2812332" cy="3124600"/>
          </a:xfrm>
        </p:grpSpPr>
        <p:sp>
          <p:nvSpPr>
            <p:cNvPr id="3" name="Freeform 3"/>
            <p:cNvSpPr/>
            <p:nvPr/>
          </p:nvSpPr>
          <p:spPr>
            <a:xfrm>
              <a:off x="0" y="0"/>
              <a:ext cx="2812332" cy="3124600"/>
            </a:xfrm>
            <a:custGeom>
              <a:avLst/>
              <a:gdLst/>
              <a:ahLst/>
              <a:cxnLst/>
              <a:rect l="l" t="t" r="r" b="b"/>
              <a:pathLst>
                <a:path w="2812332" h="3124600">
                  <a:moveTo>
                    <a:pt x="0" y="0"/>
                  </a:moveTo>
                  <a:lnTo>
                    <a:pt x="2812332" y="0"/>
                  </a:lnTo>
                  <a:lnTo>
                    <a:pt x="2812332" y="3124600"/>
                  </a:lnTo>
                  <a:lnTo>
                    <a:pt x="0" y="3124600"/>
                  </a:lnTo>
                  <a:close/>
                </a:path>
              </a:pathLst>
            </a:custGeom>
            <a:solidFill>
              <a:srgbClr val="FFFFFF"/>
            </a:solidFill>
          </p:spPr>
        </p:sp>
        <p:sp>
          <p:nvSpPr>
            <p:cNvPr id="4" name="TextBox 4"/>
            <p:cNvSpPr txBox="1"/>
            <p:nvPr/>
          </p:nvSpPr>
          <p:spPr>
            <a:xfrm>
              <a:off x="0" y="-47625"/>
              <a:ext cx="2812332"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0377835" y="1028700"/>
            <a:ext cx="7683378" cy="8229600"/>
            <a:chOff x="0" y="0"/>
            <a:chExt cx="2023606" cy="2167467"/>
          </a:xfrm>
        </p:grpSpPr>
        <p:sp>
          <p:nvSpPr>
            <p:cNvPr id="6" name="Freeform 6"/>
            <p:cNvSpPr/>
            <p:nvPr/>
          </p:nvSpPr>
          <p:spPr>
            <a:xfrm>
              <a:off x="0" y="0"/>
              <a:ext cx="2023606" cy="2167467"/>
            </a:xfrm>
            <a:custGeom>
              <a:avLst/>
              <a:gdLst/>
              <a:ahLst/>
              <a:cxnLst/>
              <a:rect l="l" t="t" r="r" b="b"/>
              <a:pathLst>
                <a:path w="2023606" h="2167467">
                  <a:moveTo>
                    <a:pt x="0" y="0"/>
                  </a:moveTo>
                  <a:lnTo>
                    <a:pt x="2023606" y="0"/>
                  </a:lnTo>
                  <a:lnTo>
                    <a:pt x="2023606" y="2167467"/>
                  </a:lnTo>
                  <a:lnTo>
                    <a:pt x="0" y="2167467"/>
                  </a:lnTo>
                  <a:close/>
                </a:path>
              </a:pathLst>
            </a:custGeom>
            <a:solidFill>
              <a:srgbClr val="238A8F"/>
            </a:solidFill>
            <a:ln w="47625" cap="sq">
              <a:solidFill>
                <a:srgbClr val="FFFFFF"/>
              </a:solidFill>
              <a:prstDash val="solid"/>
              <a:miter/>
            </a:ln>
          </p:spPr>
        </p:sp>
        <p:sp>
          <p:nvSpPr>
            <p:cNvPr id="7" name="TextBox 7"/>
            <p:cNvSpPr txBox="1"/>
            <p:nvPr/>
          </p:nvSpPr>
          <p:spPr>
            <a:xfrm>
              <a:off x="0" y="-47625"/>
              <a:ext cx="2023606" cy="2215092"/>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9719558" y="-423883"/>
            <a:ext cx="345492" cy="11134766"/>
            <a:chOff x="0" y="0"/>
            <a:chExt cx="97624" cy="3146304"/>
          </a:xfrm>
        </p:grpSpPr>
        <p:sp>
          <p:nvSpPr>
            <p:cNvPr id="9" name="Freeform 9"/>
            <p:cNvSpPr/>
            <p:nvPr/>
          </p:nvSpPr>
          <p:spPr>
            <a:xfrm>
              <a:off x="0" y="0"/>
              <a:ext cx="97624" cy="3146304"/>
            </a:xfrm>
            <a:custGeom>
              <a:avLst/>
              <a:gdLst/>
              <a:ahLst/>
              <a:cxnLst/>
              <a:rect l="l" t="t" r="r" b="b"/>
              <a:pathLst>
                <a:path w="97624" h="3146304">
                  <a:moveTo>
                    <a:pt x="0" y="0"/>
                  </a:moveTo>
                  <a:lnTo>
                    <a:pt x="97624" y="0"/>
                  </a:lnTo>
                  <a:lnTo>
                    <a:pt x="97624" y="3146304"/>
                  </a:lnTo>
                  <a:lnTo>
                    <a:pt x="0" y="3146304"/>
                  </a:lnTo>
                  <a:close/>
                </a:path>
              </a:pathLst>
            </a:custGeom>
            <a:solidFill>
              <a:srgbClr val="000000"/>
            </a:solidFill>
          </p:spPr>
        </p:sp>
        <p:sp>
          <p:nvSpPr>
            <p:cNvPr id="10" name="TextBox 10"/>
            <p:cNvSpPr txBox="1"/>
            <p:nvPr/>
          </p:nvSpPr>
          <p:spPr>
            <a:xfrm>
              <a:off x="0" y="-38100"/>
              <a:ext cx="97624" cy="318440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0" y="4251504"/>
            <a:ext cx="9719942" cy="1905374"/>
          </a:xfrm>
          <a:custGeom>
            <a:avLst/>
            <a:gdLst/>
            <a:ahLst/>
            <a:cxnLst/>
            <a:rect l="l" t="t" r="r" b="b"/>
            <a:pathLst>
              <a:path w="9719942" h="1905374">
                <a:moveTo>
                  <a:pt x="0" y="0"/>
                </a:moveTo>
                <a:lnTo>
                  <a:pt x="9719942" y="0"/>
                </a:lnTo>
                <a:lnTo>
                  <a:pt x="9719942" y="1905374"/>
                </a:lnTo>
                <a:lnTo>
                  <a:pt x="0" y="1905374"/>
                </a:lnTo>
                <a:lnTo>
                  <a:pt x="0" y="0"/>
                </a:lnTo>
                <a:close/>
              </a:path>
            </a:pathLst>
          </a:custGeom>
          <a:blipFill>
            <a:blip r:embed="rId2"/>
            <a:stretch>
              <a:fillRect l="-2809" t="-6370" r="-12175"/>
            </a:stretch>
          </a:blipFill>
        </p:spPr>
      </p:sp>
      <p:sp>
        <p:nvSpPr>
          <p:cNvPr id="12" name="TextBox 12"/>
          <p:cNvSpPr txBox="1"/>
          <p:nvPr/>
        </p:nvSpPr>
        <p:spPr>
          <a:xfrm>
            <a:off x="10612508" y="4649788"/>
            <a:ext cx="6849883" cy="1139824"/>
          </a:xfrm>
          <a:prstGeom prst="rect">
            <a:avLst/>
          </a:prstGeom>
        </p:spPr>
        <p:txBody>
          <a:bodyPr lIns="0" tIns="0" rIns="0" bIns="0" rtlCol="0" anchor="t">
            <a:spAutoFit/>
          </a:bodyPr>
          <a:lstStyle/>
          <a:p>
            <a:pPr algn="ctr">
              <a:lnSpc>
                <a:spcPts val="8499"/>
              </a:lnSpc>
            </a:pPr>
            <a:r>
              <a:rPr lang="en-US" sz="8499">
                <a:solidFill>
                  <a:srgbClr val="FFFFFF"/>
                </a:solidFill>
                <a:latin typeface="Roboto Bold"/>
              </a:rPr>
              <a:t>Depuración.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1514462" y="1514462"/>
            <a:ext cx="15259077" cy="7258077"/>
            <a:chOff x="0" y="0"/>
            <a:chExt cx="4018852" cy="1911592"/>
          </a:xfrm>
        </p:grpSpPr>
        <p:sp>
          <p:nvSpPr>
            <p:cNvPr id="3" name="Freeform 3"/>
            <p:cNvSpPr/>
            <p:nvPr/>
          </p:nvSpPr>
          <p:spPr>
            <a:xfrm>
              <a:off x="0" y="0"/>
              <a:ext cx="4018852" cy="1911592"/>
            </a:xfrm>
            <a:custGeom>
              <a:avLst/>
              <a:gdLst/>
              <a:ahLst/>
              <a:cxnLst/>
              <a:rect l="l" t="t" r="r" b="b"/>
              <a:pathLst>
                <a:path w="4018852" h="1911592">
                  <a:moveTo>
                    <a:pt x="0" y="0"/>
                  </a:moveTo>
                  <a:lnTo>
                    <a:pt x="4018852" y="0"/>
                  </a:lnTo>
                  <a:lnTo>
                    <a:pt x="4018852" y="1911592"/>
                  </a:lnTo>
                  <a:lnTo>
                    <a:pt x="0" y="1911592"/>
                  </a:lnTo>
                  <a:close/>
                </a:path>
              </a:pathLst>
            </a:custGeom>
            <a:solidFill>
              <a:srgbClr val="000000">
                <a:alpha val="44706"/>
              </a:srgbClr>
            </a:solidFill>
          </p:spPr>
        </p:sp>
        <p:sp>
          <p:nvSpPr>
            <p:cNvPr id="4" name="TextBox 4"/>
            <p:cNvSpPr txBox="1"/>
            <p:nvPr/>
          </p:nvSpPr>
          <p:spPr>
            <a:xfrm>
              <a:off x="0" y="-38100"/>
              <a:ext cx="4018852" cy="194969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43239" y="1562169"/>
            <a:ext cx="14001522" cy="1552575"/>
          </a:xfrm>
          <a:prstGeom prst="rect">
            <a:avLst/>
          </a:prstGeom>
        </p:spPr>
        <p:txBody>
          <a:bodyPr lIns="0" tIns="0" rIns="0" bIns="0" rtlCol="0" anchor="t">
            <a:spAutoFit/>
          </a:bodyPr>
          <a:lstStyle/>
          <a:p>
            <a:pPr algn="ctr">
              <a:lnSpc>
                <a:spcPts val="12599"/>
              </a:lnSpc>
            </a:pPr>
            <a:r>
              <a:rPr lang="en-US" sz="9000" dirty="0">
                <a:solidFill>
                  <a:srgbClr val="FFFFFF"/>
                </a:solidFill>
                <a:latin typeface="Roboto Bold"/>
              </a:rPr>
              <a:t>Descripción del </a:t>
            </a:r>
            <a:r>
              <a:rPr lang="en-US" sz="9000" dirty="0" err="1">
                <a:solidFill>
                  <a:srgbClr val="FFFFFF"/>
                </a:solidFill>
                <a:latin typeface="Roboto Bold"/>
              </a:rPr>
              <a:t>problema</a:t>
            </a:r>
            <a:endParaRPr lang="en-US" sz="9000" dirty="0">
              <a:solidFill>
                <a:srgbClr val="FFFFFF"/>
              </a:solidFill>
              <a:latin typeface="Roboto Bold"/>
            </a:endParaRPr>
          </a:p>
        </p:txBody>
      </p:sp>
      <p:sp>
        <p:nvSpPr>
          <p:cNvPr id="6" name="TextBox 6"/>
          <p:cNvSpPr txBox="1"/>
          <p:nvPr/>
        </p:nvSpPr>
        <p:spPr>
          <a:xfrm>
            <a:off x="2598424" y="4104973"/>
            <a:ext cx="12472850" cy="2034669"/>
          </a:xfrm>
          <a:prstGeom prst="rect">
            <a:avLst/>
          </a:prstGeom>
        </p:spPr>
        <p:txBody>
          <a:bodyPr lIns="0" tIns="0" rIns="0" bIns="0" rtlCol="0" anchor="t">
            <a:spAutoFit/>
          </a:bodyPr>
          <a:lstStyle/>
          <a:p>
            <a:pPr>
              <a:lnSpc>
                <a:spcPts val="5452"/>
              </a:lnSpc>
            </a:pPr>
            <a:r>
              <a:rPr lang="en-US" sz="3894">
                <a:solidFill>
                  <a:srgbClr val="000000"/>
                </a:solidFill>
                <a:latin typeface="Roboto Condensed Bold"/>
              </a:rPr>
              <a:t>Se busca obtener una expresión booleana que represente de manera fidedigna las salidas de una tabla de verdad de n bits.</a:t>
            </a:r>
          </a:p>
          <a:p>
            <a:pPr marL="0" lvl="0" indent="0">
              <a:lnSpc>
                <a:spcPts val="5452"/>
              </a:lnSpc>
              <a:spcBef>
                <a:spcPct val="0"/>
              </a:spcBef>
            </a:pPr>
            <a:endParaRPr lang="en-US" sz="3894">
              <a:solidFill>
                <a:srgbClr val="000000"/>
              </a:solidFill>
              <a:latin typeface="Roboto Condensed Bold"/>
            </a:endParaRPr>
          </a:p>
        </p:txBody>
      </p:sp>
      <p:sp>
        <p:nvSpPr>
          <p:cNvPr id="7" name="TextBox 7"/>
          <p:cNvSpPr txBox="1"/>
          <p:nvPr/>
        </p:nvSpPr>
        <p:spPr>
          <a:xfrm>
            <a:off x="-377537" y="141605"/>
            <a:ext cx="7464137" cy="887095"/>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Open Sans Bold"/>
              </a:rPr>
              <a:t>EJERCICIO  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854822" y="-6562292"/>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00000"/>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44363" y="1714933"/>
            <a:ext cx="13637374" cy="1552575"/>
          </a:xfrm>
          <a:prstGeom prst="rect">
            <a:avLst/>
          </a:prstGeom>
        </p:spPr>
        <p:txBody>
          <a:bodyPr lIns="0" tIns="0" rIns="0" bIns="0" rtlCol="0" anchor="t">
            <a:spAutoFit/>
          </a:bodyPr>
          <a:lstStyle/>
          <a:p>
            <a:pPr algn="ctr">
              <a:lnSpc>
                <a:spcPts val="12599"/>
              </a:lnSpc>
            </a:pPr>
            <a:r>
              <a:rPr lang="en-US" sz="9000" dirty="0" err="1">
                <a:solidFill>
                  <a:srgbClr val="FFFFFF"/>
                </a:solidFill>
                <a:latin typeface="Roboto Bold"/>
              </a:rPr>
              <a:t>Definición</a:t>
            </a:r>
            <a:r>
              <a:rPr lang="en-US" sz="9000" dirty="0">
                <a:solidFill>
                  <a:srgbClr val="FFFFFF"/>
                </a:solidFill>
                <a:latin typeface="Roboto Bold"/>
              </a:rPr>
              <a:t> del </a:t>
            </a:r>
            <a:r>
              <a:rPr lang="en-US" sz="9000" dirty="0" err="1">
                <a:solidFill>
                  <a:srgbClr val="FFFFFF"/>
                </a:solidFill>
                <a:latin typeface="Roboto Bold"/>
              </a:rPr>
              <a:t>problema</a:t>
            </a:r>
            <a:r>
              <a:rPr lang="en-US" sz="9000" dirty="0">
                <a:solidFill>
                  <a:srgbClr val="FFFFFF"/>
                </a:solidFill>
                <a:latin typeface="Roboto Bold"/>
              </a:rPr>
              <a:t>.</a:t>
            </a:r>
          </a:p>
        </p:txBody>
      </p:sp>
      <p:sp>
        <p:nvSpPr>
          <p:cNvPr id="6" name="TextBox 6"/>
          <p:cNvSpPr txBox="1"/>
          <p:nvPr/>
        </p:nvSpPr>
        <p:spPr>
          <a:xfrm>
            <a:off x="330750" y="5007943"/>
            <a:ext cx="17763881" cy="3493174"/>
          </a:xfrm>
          <a:prstGeom prst="rect">
            <a:avLst/>
          </a:prstGeom>
        </p:spPr>
        <p:txBody>
          <a:bodyPr lIns="0" tIns="0" rIns="0" bIns="0" rtlCol="0" anchor="t">
            <a:spAutoFit/>
          </a:bodyPr>
          <a:lstStyle/>
          <a:p>
            <a:pPr marL="874066" lvl="1" indent="-437033">
              <a:lnSpc>
                <a:spcPts val="5667"/>
              </a:lnSpc>
              <a:buFont typeface="Arial"/>
              <a:buChar char="•"/>
            </a:pPr>
            <a:r>
              <a:rPr lang="en-US" sz="4048">
                <a:solidFill>
                  <a:srgbClr val="000000"/>
                </a:solidFill>
                <a:latin typeface="Roboto Condensed Bold"/>
              </a:rPr>
              <a:t>Entrada de datos: Se requiere la tabla de verdad de n bits que contiene las combinaciones de entrada y sus salidas correspondientes.</a:t>
            </a:r>
          </a:p>
          <a:p>
            <a:pPr marL="874066" lvl="1" indent="-437033">
              <a:lnSpc>
                <a:spcPts val="5667"/>
              </a:lnSpc>
              <a:buFont typeface="Arial"/>
              <a:buChar char="•"/>
            </a:pPr>
            <a:r>
              <a:rPr lang="en-US" sz="4048">
                <a:solidFill>
                  <a:srgbClr val="000000"/>
                </a:solidFill>
                <a:latin typeface="Roboto Condensed Bold"/>
              </a:rPr>
              <a:t>Análisis de datos: Identifique las combinaciones de entrada que producen una salida de 1 y se utiliza esta información para construir la expresión booleana.</a:t>
            </a:r>
          </a:p>
          <a:p>
            <a:pPr>
              <a:lnSpc>
                <a:spcPts val="5107"/>
              </a:lnSpc>
              <a:spcBef>
                <a:spcPct val="0"/>
              </a:spcBef>
            </a:pPr>
            <a:endParaRPr lang="en-US" sz="4048">
              <a:solidFill>
                <a:srgbClr val="000000"/>
              </a:solidFill>
              <a:latin typeface="Roboto Condensed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351648" y="-8801100"/>
            <a:ext cx="1584703" cy="18288000"/>
            <a:chOff x="0" y="0"/>
            <a:chExt cx="447783" cy="5167563"/>
          </a:xfrm>
        </p:grpSpPr>
        <p:sp>
          <p:nvSpPr>
            <p:cNvPr id="3" name="Freeform 3"/>
            <p:cNvSpPr/>
            <p:nvPr/>
          </p:nvSpPr>
          <p:spPr>
            <a:xfrm>
              <a:off x="0" y="0"/>
              <a:ext cx="447783" cy="5167563"/>
            </a:xfrm>
            <a:custGeom>
              <a:avLst/>
              <a:gdLst/>
              <a:ahLst/>
              <a:cxnLst/>
              <a:rect l="l" t="t" r="r" b="b"/>
              <a:pathLst>
                <a:path w="447783" h="5167563">
                  <a:moveTo>
                    <a:pt x="0" y="0"/>
                  </a:moveTo>
                  <a:lnTo>
                    <a:pt x="447783" y="0"/>
                  </a:lnTo>
                  <a:lnTo>
                    <a:pt x="447783" y="5167563"/>
                  </a:lnTo>
                  <a:lnTo>
                    <a:pt x="0" y="5167563"/>
                  </a:lnTo>
                  <a:close/>
                </a:path>
              </a:pathLst>
            </a:custGeom>
            <a:solidFill>
              <a:srgbClr val="058289"/>
            </a:solidFill>
          </p:spPr>
        </p:sp>
        <p:sp>
          <p:nvSpPr>
            <p:cNvPr id="4" name="TextBox 4"/>
            <p:cNvSpPr txBox="1"/>
            <p:nvPr/>
          </p:nvSpPr>
          <p:spPr>
            <a:xfrm>
              <a:off x="0" y="-38100"/>
              <a:ext cx="447783"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25313" y="-180975"/>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Diseño de la solución.</a:t>
            </a:r>
          </a:p>
        </p:txBody>
      </p:sp>
      <p:sp>
        <p:nvSpPr>
          <p:cNvPr id="6" name="TextBox 6"/>
          <p:cNvSpPr txBox="1"/>
          <p:nvPr/>
        </p:nvSpPr>
        <p:spPr>
          <a:xfrm>
            <a:off x="2753377" y="4392542"/>
            <a:ext cx="13209310" cy="4505042"/>
          </a:xfrm>
          <a:prstGeom prst="rect">
            <a:avLst/>
          </a:prstGeom>
        </p:spPr>
        <p:txBody>
          <a:bodyPr lIns="0" tIns="0" rIns="0" bIns="0" rtlCol="0" anchor="t">
            <a:spAutoFit/>
          </a:bodyPr>
          <a:lstStyle/>
          <a:p>
            <a:pPr marL="692717" lvl="1" indent="-346359" algn="just">
              <a:lnSpc>
                <a:spcPts val="4491"/>
              </a:lnSpc>
              <a:buFont typeface="Arial"/>
              <a:buChar char="•"/>
            </a:pPr>
            <a:r>
              <a:rPr lang="en-US" sz="3208">
                <a:solidFill>
                  <a:srgbClr val="000000"/>
                </a:solidFill>
                <a:latin typeface="Open Sans"/>
              </a:rPr>
              <a:t>Inicio</a:t>
            </a:r>
          </a:p>
          <a:p>
            <a:pPr marL="692717" lvl="1" indent="-346359" algn="just">
              <a:lnSpc>
                <a:spcPts val="4491"/>
              </a:lnSpc>
              <a:buFont typeface="Arial"/>
              <a:buChar char="•"/>
            </a:pPr>
            <a:r>
              <a:rPr lang="en-US" sz="3208">
                <a:solidFill>
                  <a:srgbClr val="000000"/>
                </a:solidFill>
                <a:latin typeface="Open Sans"/>
              </a:rPr>
              <a:t>Ingresar la cantidad de bits (numBits):</a:t>
            </a:r>
          </a:p>
          <a:p>
            <a:pPr marL="692717" lvl="1" indent="-346359" algn="just">
              <a:lnSpc>
                <a:spcPts val="4491"/>
              </a:lnSpc>
              <a:spcBef>
                <a:spcPct val="0"/>
              </a:spcBef>
              <a:buFont typeface="Arial"/>
              <a:buChar char="•"/>
            </a:pPr>
            <a:r>
              <a:rPr lang="en-US" sz="3208">
                <a:solidFill>
                  <a:srgbClr val="000000"/>
                </a:solidFill>
                <a:latin typeface="Open Sans"/>
              </a:rPr>
              <a:t>Inicializar el arreglo de letras (letras):</a:t>
            </a:r>
          </a:p>
          <a:p>
            <a:pPr marL="692717" lvl="1" indent="-346359" algn="just">
              <a:lnSpc>
                <a:spcPts val="4491"/>
              </a:lnSpc>
              <a:spcBef>
                <a:spcPct val="0"/>
              </a:spcBef>
              <a:buFont typeface="Arial"/>
              <a:buChar char="•"/>
            </a:pPr>
            <a:r>
              <a:rPr lang="en-US" sz="3208" u="none" strike="noStrike">
                <a:solidFill>
                  <a:srgbClr val="000000"/>
                </a:solidFill>
                <a:latin typeface="Open Sans"/>
              </a:rPr>
              <a:t>Calcular el total de combinaciones posibles (totalCombinaciones):.</a:t>
            </a:r>
          </a:p>
          <a:p>
            <a:pPr marL="692717" lvl="1" indent="-346359" algn="just">
              <a:lnSpc>
                <a:spcPts val="4491"/>
              </a:lnSpc>
              <a:spcBef>
                <a:spcPct val="0"/>
              </a:spcBef>
              <a:buFont typeface="Arial"/>
              <a:buChar char="•"/>
            </a:pPr>
            <a:r>
              <a:rPr lang="en-US" sz="3208" u="none" strike="noStrike">
                <a:solidFill>
                  <a:srgbClr val="000000"/>
                </a:solidFill>
                <a:latin typeface="Open Sans"/>
              </a:rPr>
              <a:t>Mostrar la tabla de verdad:</a:t>
            </a:r>
          </a:p>
          <a:p>
            <a:pPr marL="692717" lvl="1" indent="-346359" algn="just">
              <a:lnSpc>
                <a:spcPts val="4491"/>
              </a:lnSpc>
              <a:spcBef>
                <a:spcPct val="0"/>
              </a:spcBef>
              <a:buFont typeface="Arial"/>
              <a:buChar char="•"/>
            </a:pPr>
            <a:r>
              <a:rPr lang="en-US" sz="3208" u="none" strike="noStrike">
                <a:solidFill>
                  <a:srgbClr val="000000"/>
                </a:solidFill>
                <a:latin typeface="Open Sans"/>
              </a:rPr>
              <a:t>Generar expresiones booleanas para las filas con valor de salida 1</a:t>
            </a:r>
          </a:p>
          <a:p>
            <a:pPr marL="692717" lvl="1" indent="-346359" algn="just">
              <a:lnSpc>
                <a:spcPts val="4491"/>
              </a:lnSpc>
              <a:spcBef>
                <a:spcPct val="0"/>
              </a:spcBef>
              <a:buFont typeface="Arial"/>
              <a:buChar char="•"/>
            </a:pPr>
            <a:r>
              <a:rPr lang="en-US" sz="3208" u="none" strike="noStrike">
                <a:solidFill>
                  <a:srgbClr val="000000"/>
                </a:solidFill>
                <a:latin typeface="Open Sans"/>
              </a:rPr>
              <a:t>Fin</a:t>
            </a:r>
          </a:p>
          <a:p>
            <a:pPr marL="0" lvl="0" indent="0" algn="just">
              <a:lnSpc>
                <a:spcPts val="4491"/>
              </a:lnSpc>
              <a:spcBef>
                <a:spcPct val="0"/>
              </a:spcBef>
            </a:pPr>
            <a:endParaRPr lang="en-US" sz="3208" u="none" strike="noStrike">
              <a:solidFill>
                <a:srgbClr val="000000"/>
              </a:solidFill>
              <a:latin typeface="Open Sans"/>
            </a:endParaRPr>
          </a:p>
        </p:txBody>
      </p:sp>
      <p:sp>
        <p:nvSpPr>
          <p:cNvPr id="7" name="TextBox 7"/>
          <p:cNvSpPr txBox="1"/>
          <p:nvPr/>
        </p:nvSpPr>
        <p:spPr>
          <a:xfrm>
            <a:off x="3065434" y="3359132"/>
            <a:ext cx="2094756" cy="580278"/>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Open Sans"/>
              </a:rPr>
              <a:t>Algoritmo: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990713"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58289"/>
            </a:solidFill>
          </p:spPr>
        </p:sp>
      </p:grpSp>
      <p:grpSp>
        <p:nvGrpSpPr>
          <p:cNvPr id="4" name="Group 4"/>
          <p:cNvGrpSpPr/>
          <p:nvPr/>
        </p:nvGrpSpPr>
        <p:grpSpPr>
          <a:xfrm rot="2700000">
            <a:off x="16851623" y="2240871"/>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id="6" name="Group 6"/>
          <p:cNvGrpSpPr/>
          <p:nvPr/>
        </p:nvGrpSpPr>
        <p:grpSpPr>
          <a:xfrm rot="2700000">
            <a:off x="11143419" y="9108341"/>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id="8" name="Group 8"/>
          <p:cNvGrpSpPr/>
          <p:nvPr/>
        </p:nvGrpSpPr>
        <p:grpSpPr>
          <a:xfrm rot="2700000">
            <a:off x="11832738" y="-5193115"/>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id="10" name="TextBox 10"/>
          <p:cNvSpPr txBox="1"/>
          <p:nvPr/>
        </p:nvSpPr>
        <p:spPr>
          <a:xfrm>
            <a:off x="1534296" y="2276475"/>
            <a:ext cx="14805526" cy="1190625"/>
          </a:xfrm>
          <a:prstGeom prst="rect">
            <a:avLst/>
          </a:prstGeom>
        </p:spPr>
        <p:txBody>
          <a:bodyPr lIns="0" tIns="0" rIns="0" bIns="0" rtlCol="0" anchor="t">
            <a:spAutoFit/>
          </a:bodyPr>
          <a:lstStyle/>
          <a:p>
            <a:pPr algn="ctr">
              <a:lnSpc>
                <a:spcPts val="8400"/>
              </a:lnSpc>
            </a:pPr>
            <a:r>
              <a:rPr lang="en-US" sz="8000" spc="400">
                <a:solidFill>
                  <a:srgbClr val="238A8F"/>
                </a:solidFill>
                <a:latin typeface="Poppins Ultra-Bold"/>
              </a:rPr>
              <a:t>OBJETIVO.</a:t>
            </a:r>
          </a:p>
        </p:txBody>
      </p:sp>
      <p:sp>
        <p:nvSpPr>
          <p:cNvPr id="11" name="TextBox 11"/>
          <p:cNvSpPr txBox="1"/>
          <p:nvPr/>
        </p:nvSpPr>
        <p:spPr>
          <a:xfrm>
            <a:off x="2677217" y="3829768"/>
            <a:ext cx="12519684" cy="4668647"/>
          </a:xfrm>
          <a:prstGeom prst="rect">
            <a:avLst/>
          </a:prstGeom>
        </p:spPr>
        <p:txBody>
          <a:bodyPr lIns="0" tIns="0" rIns="0" bIns="0" rtlCol="0" anchor="t">
            <a:spAutoFit/>
          </a:bodyPr>
          <a:lstStyle/>
          <a:p>
            <a:pPr algn="ctr">
              <a:lnSpc>
                <a:spcPts val="5253"/>
              </a:lnSpc>
            </a:pPr>
            <a:r>
              <a:rPr lang="en-US" sz="3699" spc="118">
                <a:solidFill>
                  <a:srgbClr val="000000"/>
                </a:solidFill>
                <a:latin typeface="Arimo Bold"/>
              </a:rPr>
              <a:t>Implementar funciones matemáticas relevantes dentro de la ingeniería en tecnologías de la información y comunicaciones para desarrollar en los estudiantes su capacidad de comprensión, análisis y solución de problemas ingenieriles utilizando metodologías y herramientas de desarrollo de software estandarizadas.</a:t>
            </a:r>
          </a:p>
        </p:txBody>
      </p:sp>
      <p:grpSp>
        <p:nvGrpSpPr>
          <p:cNvPr id="12" name="Group 12"/>
          <p:cNvGrpSpPr/>
          <p:nvPr/>
        </p:nvGrpSpPr>
        <p:grpSpPr>
          <a:xfrm rot="5400000">
            <a:off x="-1309" y="1309"/>
            <a:ext cx="1635964" cy="1633346"/>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131" y="1913661"/>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186131" y="3973303"/>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a:off x="-186131" y="6030703"/>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3.</a:t>
              </a:r>
            </a:p>
          </p:txBody>
        </p:sp>
      </p:grpSp>
      <p:grpSp>
        <p:nvGrpSpPr>
          <p:cNvPr id="11" name="Group 11"/>
          <p:cNvGrpSpPr/>
          <p:nvPr/>
        </p:nvGrpSpPr>
        <p:grpSpPr>
          <a:xfrm rot="-5400000">
            <a:off x="8660554" y="-8598746"/>
            <a:ext cx="966892" cy="18288000"/>
            <a:chOff x="0" y="0"/>
            <a:chExt cx="273210" cy="5167563"/>
          </a:xfrm>
        </p:grpSpPr>
        <p:sp>
          <p:nvSpPr>
            <p:cNvPr id="12" name="Freeform 12"/>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13" name="TextBox 13"/>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86131" y="7994069"/>
            <a:ext cx="2429662" cy="1391903"/>
            <a:chOff x="0" y="0"/>
            <a:chExt cx="1573234" cy="901273"/>
          </a:xfrm>
        </p:grpSpPr>
        <p:sp>
          <p:nvSpPr>
            <p:cNvPr id="15" name="Freeform 15"/>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6" name="TextBox 16"/>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4.</a:t>
              </a:r>
            </a:p>
          </p:txBody>
        </p:sp>
      </p:grpSp>
      <p:sp>
        <p:nvSpPr>
          <p:cNvPr id="17" name="Freeform 17"/>
          <p:cNvSpPr/>
          <p:nvPr/>
        </p:nvSpPr>
        <p:spPr>
          <a:xfrm>
            <a:off x="8049191" y="1764065"/>
            <a:ext cx="10238809" cy="7621907"/>
          </a:xfrm>
          <a:custGeom>
            <a:avLst/>
            <a:gdLst/>
            <a:ahLst/>
            <a:cxnLst/>
            <a:rect l="l" t="t" r="r" b="b"/>
            <a:pathLst>
              <a:path w="10238809" h="7621907">
                <a:moveTo>
                  <a:pt x="0" y="0"/>
                </a:moveTo>
                <a:lnTo>
                  <a:pt x="10238809" y="0"/>
                </a:lnTo>
                <a:lnTo>
                  <a:pt x="10238809" y="7621907"/>
                </a:lnTo>
                <a:lnTo>
                  <a:pt x="0" y="7621907"/>
                </a:lnTo>
                <a:lnTo>
                  <a:pt x="0" y="0"/>
                </a:lnTo>
                <a:close/>
              </a:path>
            </a:pathLst>
          </a:custGeom>
          <a:blipFill>
            <a:blip r:embed="rId2"/>
            <a:stretch>
              <a:fillRect/>
            </a:stretch>
          </a:blipFill>
        </p:spPr>
      </p:sp>
      <p:sp>
        <p:nvSpPr>
          <p:cNvPr id="18" name="TextBox 18"/>
          <p:cNvSpPr txBox="1"/>
          <p:nvPr/>
        </p:nvSpPr>
        <p:spPr>
          <a:xfrm>
            <a:off x="2325313" y="-321521"/>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Desarrollo de la solución.</a:t>
            </a:r>
          </a:p>
        </p:txBody>
      </p:sp>
      <p:sp>
        <p:nvSpPr>
          <p:cNvPr id="19" name="TextBox 19"/>
          <p:cNvSpPr txBox="1"/>
          <p:nvPr/>
        </p:nvSpPr>
        <p:spPr>
          <a:xfrm>
            <a:off x="2243531" y="2191339"/>
            <a:ext cx="5779522" cy="1154418"/>
          </a:xfrm>
          <a:prstGeom prst="rect">
            <a:avLst/>
          </a:prstGeom>
        </p:spPr>
        <p:txBody>
          <a:bodyPr lIns="0" tIns="0" rIns="0" bIns="0" rtlCol="0" anchor="t">
            <a:spAutoFit/>
          </a:bodyPr>
          <a:lstStyle/>
          <a:p>
            <a:pPr>
              <a:lnSpc>
                <a:spcPts val="4620"/>
              </a:lnSpc>
              <a:spcBef>
                <a:spcPct val="0"/>
              </a:spcBef>
            </a:pPr>
            <a:r>
              <a:rPr lang="en-US" sz="3300">
                <a:solidFill>
                  <a:srgbClr val="000000"/>
                </a:solidFill>
                <a:latin typeface="Roboto Bold"/>
              </a:rPr>
              <a:t>Importa las clases necesarias (Scanner, ArrayList, List).</a:t>
            </a:r>
          </a:p>
        </p:txBody>
      </p:sp>
      <p:sp>
        <p:nvSpPr>
          <p:cNvPr id="20" name="TextBox 20"/>
          <p:cNvSpPr txBox="1"/>
          <p:nvPr/>
        </p:nvSpPr>
        <p:spPr>
          <a:xfrm>
            <a:off x="2232193" y="4218513"/>
            <a:ext cx="6466321" cy="1154430"/>
          </a:xfrm>
          <a:prstGeom prst="rect">
            <a:avLst/>
          </a:prstGeom>
        </p:spPr>
        <p:txBody>
          <a:bodyPr lIns="0" tIns="0" rIns="0" bIns="0" rtlCol="0" anchor="t">
            <a:spAutoFit/>
          </a:bodyPr>
          <a:lstStyle/>
          <a:p>
            <a:pPr>
              <a:lnSpc>
                <a:spcPts val="4620"/>
              </a:lnSpc>
              <a:spcBef>
                <a:spcPct val="0"/>
              </a:spcBef>
            </a:pPr>
            <a:r>
              <a:rPr lang="en-US" sz="3300">
                <a:solidFill>
                  <a:srgbClr val="000000"/>
                </a:solidFill>
                <a:latin typeface="Roboto Bold"/>
              </a:rPr>
              <a:t> Define un conjunto de letras </a:t>
            </a:r>
          </a:p>
          <a:p>
            <a:pPr>
              <a:lnSpc>
                <a:spcPts val="4620"/>
              </a:lnSpc>
              <a:spcBef>
                <a:spcPct val="0"/>
              </a:spcBef>
            </a:pPr>
            <a:r>
              <a:rPr lang="en-US" sz="3300">
                <a:solidFill>
                  <a:srgbClr val="000000"/>
                </a:solidFill>
                <a:latin typeface="Roboto Bold"/>
              </a:rPr>
              <a:t>para representar los bits.</a:t>
            </a:r>
          </a:p>
        </p:txBody>
      </p:sp>
      <p:sp>
        <p:nvSpPr>
          <p:cNvPr id="21" name="TextBox 21"/>
          <p:cNvSpPr txBox="1"/>
          <p:nvPr/>
        </p:nvSpPr>
        <p:spPr>
          <a:xfrm>
            <a:off x="2243531" y="6268630"/>
            <a:ext cx="6454983" cy="1154430"/>
          </a:xfrm>
          <a:prstGeom prst="rect">
            <a:avLst/>
          </a:prstGeom>
        </p:spPr>
        <p:txBody>
          <a:bodyPr lIns="0" tIns="0" rIns="0" bIns="0" rtlCol="0" anchor="t">
            <a:spAutoFit/>
          </a:bodyPr>
          <a:lstStyle/>
          <a:p>
            <a:pPr>
              <a:lnSpc>
                <a:spcPts val="4620"/>
              </a:lnSpc>
              <a:spcBef>
                <a:spcPct val="0"/>
              </a:spcBef>
            </a:pPr>
            <a:r>
              <a:rPr lang="en-US" sz="3300">
                <a:solidFill>
                  <a:srgbClr val="000000"/>
                </a:solidFill>
                <a:latin typeface="Roboto Bold"/>
              </a:rPr>
              <a:t>Crea un objeto Scanner para la entrada de datos.</a:t>
            </a:r>
          </a:p>
        </p:txBody>
      </p:sp>
      <p:sp>
        <p:nvSpPr>
          <p:cNvPr id="22" name="TextBox 22"/>
          <p:cNvSpPr txBox="1"/>
          <p:nvPr/>
        </p:nvSpPr>
        <p:spPr>
          <a:xfrm>
            <a:off x="2325313" y="8231542"/>
            <a:ext cx="6184054" cy="1154430"/>
          </a:xfrm>
          <a:prstGeom prst="rect">
            <a:avLst/>
          </a:prstGeom>
        </p:spPr>
        <p:txBody>
          <a:bodyPr lIns="0" tIns="0" rIns="0" bIns="0" rtlCol="0" anchor="t">
            <a:spAutoFit/>
          </a:bodyPr>
          <a:lstStyle/>
          <a:p>
            <a:pPr>
              <a:lnSpc>
                <a:spcPts val="4620"/>
              </a:lnSpc>
              <a:spcBef>
                <a:spcPct val="0"/>
              </a:spcBef>
            </a:pPr>
            <a:r>
              <a:rPr lang="en-US" sz="3300">
                <a:solidFill>
                  <a:srgbClr val="000000"/>
                </a:solidFill>
                <a:latin typeface="Roboto Bold"/>
              </a:rPr>
              <a:t>Pide al usuario que ingrese la cantidad de bits.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469" y="2267539"/>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197469" y="4400649"/>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a:off x="-197469" y="6479113"/>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3.</a:t>
              </a:r>
            </a:p>
          </p:txBody>
        </p:sp>
      </p:grpSp>
      <p:grpSp>
        <p:nvGrpSpPr>
          <p:cNvPr id="11" name="Group 11"/>
          <p:cNvGrpSpPr/>
          <p:nvPr/>
        </p:nvGrpSpPr>
        <p:grpSpPr>
          <a:xfrm rot="-5400000">
            <a:off x="8660554" y="-8598746"/>
            <a:ext cx="966892" cy="18288000"/>
            <a:chOff x="0" y="0"/>
            <a:chExt cx="273210" cy="5167563"/>
          </a:xfrm>
        </p:grpSpPr>
        <p:sp>
          <p:nvSpPr>
            <p:cNvPr id="12" name="Freeform 12"/>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13" name="TextBox 13"/>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86131" y="8585110"/>
            <a:ext cx="2429662" cy="1391903"/>
            <a:chOff x="0" y="0"/>
            <a:chExt cx="1573234" cy="901273"/>
          </a:xfrm>
        </p:grpSpPr>
        <p:sp>
          <p:nvSpPr>
            <p:cNvPr id="15" name="Freeform 15"/>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6" name="TextBox 16"/>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4.</a:t>
              </a:r>
            </a:p>
          </p:txBody>
        </p:sp>
      </p:grpSp>
      <p:sp>
        <p:nvSpPr>
          <p:cNvPr id="17" name="Freeform 17"/>
          <p:cNvSpPr/>
          <p:nvPr/>
        </p:nvSpPr>
        <p:spPr>
          <a:xfrm>
            <a:off x="8215694" y="2082917"/>
            <a:ext cx="10413003" cy="6607991"/>
          </a:xfrm>
          <a:custGeom>
            <a:avLst/>
            <a:gdLst/>
            <a:ahLst/>
            <a:cxnLst/>
            <a:rect l="l" t="t" r="r" b="b"/>
            <a:pathLst>
              <a:path w="10413003" h="6607991">
                <a:moveTo>
                  <a:pt x="0" y="0"/>
                </a:moveTo>
                <a:lnTo>
                  <a:pt x="10413002" y="0"/>
                </a:lnTo>
                <a:lnTo>
                  <a:pt x="10413002" y="6607992"/>
                </a:lnTo>
                <a:lnTo>
                  <a:pt x="0" y="6607992"/>
                </a:lnTo>
                <a:lnTo>
                  <a:pt x="0" y="0"/>
                </a:lnTo>
                <a:close/>
              </a:path>
            </a:pathLst>
          </a:custGeom>
          <a:blipFill>
            <a:blip r:embed="rId2"/>
            <a:stretch>
              <a:fillRect/>
            </a:stretch>
          </a:blipFill>
        </p:spPr>
      </p:sp>
      <p:sp>
        <p:nvSpPr>
          <p:cNvPr id="18" name="TextBox 18"/>
          <p:cNvSpPr txBox="1"/>
          <p:nvPr/>
        </p:nvSpPr>
        <p:spPr>
          <a:xfrm>
            <a:off x="2334182" y="2227986"/>
            <a:ext cx="5779522" cy="2242808"/>
          </a:xfrm>
          <a:prstGeom prst="rect">
            <a:avLst/>
          </a:prstGeom>
        </p:spPr>
        <p:txBody>
          <a:bodyPr lIns="0" tIns="0" rIns="0" bIns="0" rtlCol="0" anchor="t">
            <a:spAutoFit/>
          </a:bodyPr>
          <a:lstStyle/>
          <a:p>
            <a:pPr>
              <a:lnSpc>
                <a:spcPts val="4480"/>
              </a:lnSpc>
            </a:pPr>
            <a:r>
              <a:rPr lang="en-US" sz="3200">
                <a:solidFill>
                  <a:srgbClr val="000000"/>
                </a:solidFill>
                <a:latin typeface="Roboto Bold"/>
              </a:rPr>
              <a:t>Calcula el número total de combinaciones posibles de bits.</a:t>
            </a:r>
          </a:p>
          <a:p>
            <a:pPr>
              <a:lnSpc>
                <a:spcPts val="4480"/>
              </a:lnSpc>
              <a:spcBef>
                <a:spcPct val="0"/>
              </a:spcBef>
            </a:pPr>
            <a:endParaRPr lang="en-US" sz="3200">
              <a:solidFill>
                <a:srgbClr val="000000"/>
              </a:solidFill>
              <a:latin typeface="Roboto Bold"/>
            </a:endParaRPr>
          </a:p>
        </p:txBody>
      </p:sp>
      <p:sp>
        <p:nvSpPr>
          <p:cNvPr id="19" name="TextBox 19"/>
          <p:cNvSpPr txBox="1"/>
          <p:nvPr/>
        </p:nvSpPr>
        <p:spPr>
          <a:xfrm>
            <a:off x="2243531" y="4575568"/>
            <a:ext cx="5589007" cy="2260600"/>
          </a:xfrm>
          <a:prstGeom prst="rect">
            <a:avLst/>
          </a:prstGeom>
        </p:spPr>
        <p:txBody>
          <a:bodyPr lIns="0" tIns="0" rIns="0" bIns="0" rtlCol="0" anchor="t">
            <a:spAutoFit/>
          </a:bodyPr>
          <a:lstStyle/>
          <a:p>
            <a:pPr>
              <a:lnSpc>
                <a:spcPts val="4480"/>
              </a:lnSpc>
            </a:pPr>
            <a:r>
              <a:rPr lang="en-US" sz="3200">
                <a:solidFill>
                  <a:srgbClr val="000000"/>
                </a:solidFill>
                <a:latin typeface="Roboto Bold"/>
              </a:rPr>
              <a:t>Muestra las letras que representan los bits y una línea separadora.</a:t>
            </a:r>
          </a:p>
          <a:p>
            <a:pPr>
              <a:lnSpc>
                <a:spcPts val="4620"/>
              </a:lnSpc>
              <a:spcBef>
                <a:spcPct val="0"/>
              </a:spcBef>
            </a:pPr>
            <a:endParaRPr lang="en-US" sz="3200">
              <a:solidFill>
                <a:srgbClr val="000000"/>
              </a:solidFill>
              <a:latin typeface="Roboto Bold"/>
            </a:endParaRPr>
          </a:p>
        </p:txBody>
      </p:sp>
      <p:sp>
        <p:nvSpPr>
          <p:cNvPr id="20" name="TextBox 20"/>
          <p:cNvSpPr txBox="1"/>
          <p:nvPr/>
        </p:nvSpPr>
        <p:spPr>
          <a:xfrm>
            <a:off x="2243531" y="6545879"/>
            <a:ext cx="5577669" cy="2316480"/>
          </a:xfrm>
          <a:prstGeom prst="rect">
            <a:avLst/>
          </a:prstGeom>
        </p:spPr>
        <p:txBody>
          <a:bodyPr lIns="0" tIns="0" rIns="0" bIns="0" rtlCol="0" anchor="t">
            <a:spAutoFit/>
          </a:bodyPr>
          <a:lstStyle/>
          <a:p>
            <a:pPr>
              <a:lnSpc>
                <a:spcPts val="4620"/>
              </a:lnSpc>
            </a:pPr>
            <a:r>
              <a:rPr lang="en-US" sz="3300">
                <a:solidFill>
                  <a:srgbClr val="000000"/>
                </a:solidFill>
                <a:latin typeface="Roboto Bold"/>
              </a:rPr>
              <a:t>Muestra todas las combinaciones posibles de bits.</a:t>
            </a:r>
          </a:p>
          <a:p>
            <a:pPr>
              <a:lnSpc>
                <a:spcPts val="4620"/>
              </a:lnSpc>
              <a:spcBef>
                <a:spcPct val="0"/>
              </a:spcBef>
            </a:pPr>
            <a:endParaRPr lang="en-US" sz="3300">
              <a:solidFill>
                <a:srgbClr val="000000"/>
              </a:solidFill>
              <a:latin typeface="Roboto Bold"/>
            </a:endParaRPr>
          </a:p>
        </p:txBody>
      </p:sp>
      <p:sp>
        <p:nvSpPr>
          <p:cNvPr id="21" name="TextBox 21"/>
          <p:cNvSpPr txBox="1"/>
          <p:nvPr/>
        </p:nvSpPr>
        <p:spPr>
          <a:xfrm>
            <a:off x="2334182" y="8786159"/>
            <a:ext cx="9734496" cy="1735455"/>
          </a:xfrm>
          <a:prstGeom prst="rect">
            <a:avLst/>
          </a:prstGeom>
        </p:spPr>
        <p:txBody>
          <a:bodyPr lIns="0" tIns="0" rIns="0" bIns="0" rtlCol="0" anchor="t">
            <a:spAutoFit/>
          </a:bodyPr>
          <a:lstStyle/>
          <a:p>
            <a:pPr>
              <a:lnSpc>
                <a:spcPts val="4620"/>
              </a:lnSpc>
            </a:pPr>
            <a:r>
              <a:rPr lang="en-US" sz="3300">
                <a:solidFill>
                  <a:srgbClr val="000000"/>
                </a:solidFill>
                <a:latin typeface="Roboto Bold"/>
              </a:rPr>
              <a:t>Solicita valores de salida para cada combinación de bits.</a:t>
            </a:r>
          </a:p>
          <a:p>
            <a:pPr>
              <a:lnSpc>
                <a:spcPts val="4620"/>
              </a:lnSpc>
              <a:spcBef>
                <a:spcPct val="0"/>
              </a:spcBef>
            </a:pPr>
            <a:endParaRPr lang="en-US" sz="3300">
              <a:solidFill>
                <a:srgbClr val="000000"/>
              </a:solidFill>
              <a:latin typeface="Roboto Bold"/>
            </a:endParaRPr>
          </a:p>
        </p:txBody>
      </p:sp>
      <p:sp>
        <p:nvSpPr>
          <p:cNvPr id="22" name="TextBox 22"/>
          <p:cNvSpPr txBox="1"/>
          <p:nvPr/>
        </p:nvSpPr>
        <p:spPr>
          <a:xfrm>
            <a:off x="487063" y="210927"/>
            <a:ext cx="17502028" cy="721996"/>
          </a:xfrm>
          <a:prstGeom prst="rect">
            <a:avLst/>
          </a:prstGeom>
        </p:spPr>
        <p:txBody>
          <a:bodyPr lIns="0" tIns="0" rIns="0" bIns="0" rtlCol="0" anchor="t">
            <a:spAutoFit/>
          </a:bodyPr>
          <a:lstStyle/>
          <a:p>
            <a:pPr>
              <a:lnSpc>
                <a:spcPts val="5879"/>
              </a:lnSpc>
              <a:spcBef>
                <a:spcPct val="0"/>
              </a:spcBef>
            </a:pPr>
            <a:r>
              <a:rPr lang="en-US" sz="4199">
                <a:solidFill>
                  <a:srgbClr val="000000"/>
                </a:solidFill>
                <a:latin typeface="Roboto Bold"/>
              </a:rPr>
              <a:t>Generación de la tabla de verdad y solicitud de valores de salida: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8151" y="2349611"/>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438151" y="5165749"/>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a:off x="-774037" y="8470357"/>
            <a:ext cx="2429662" cy="1391903"/>
            <a:chOff x="0" y="0"/>
            <a:chExt cx="1573234" cy="901273"/>
          </a:xfrm>
        </p:grpSpPr>
        <p:sp>
          <p:nvSpPr>
            <p:cNvPr id="9" name="Freeform 9"/>
            <p:cNvSpPr/>
            <p:nvPr/>
          </p:nvSpPr>
          <p:spPr>
            <a:xfrm>
              <a:off x="0" y="0"/>
              <a:ext cx="1573234" cy="901273"/>
            </a:xfrm>
            <a:custGeom>
              <a:avLst/>
              <a:gdLst/>
              <a:ahLst/>
              <a:cxnLst/>
              <a:rect l="l" t="t" r="r" b="b"/>
              <a:pathLst>
                <a:path w="1573234" h="901273">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id="10" name="TextBox 10"/>
            <p:cNvSpPr txBox="1"/>
            <p:nvPr/>
          </p:nvSpPr>
          <p:spPr>
            <a:xfrm>
              <a:off x="0" y="155575"/>
              <a:ext cx="1471634" cy="542498"/>
            </a:xfrm>
            <a:prstGeom prst="rect">
              <a:avLst/>
            </a:prstGeom>
          </p:spPr>
          <p:txBody>
            <a:bodyPr lIns="190500" tIns="190500" rIns="190500" bIns="190500" rtlCol="0" anchor="ctr"/>
            <a:lstStyle/>
            <a:p>
              <a:pPr algn="ctr">
                <a:lnSpc>
                  <a:spcPts val="3499"/>
                </a:lnSpc>
              </a:pPr>
              <a:r>
                <a:rPr lang="en-US" sz="2499" spc="124">
                  <a:solidFill>
                    <a:srgbClr val="FFFFFF"/>
                  </a:solidFill>
                  <a:latin typeface="Roboto Bold"/>
                </a:rPr>
                <a:t>3.</a:t>
              </a:r>
            </a:p>
          </p:txBody>
        </p:sp>
      </p:grpSp>
      <p:grpSp>
        <p:nvGrpSpPr>
          <p:cNvPr id="11" name="Group 11"/>
          <p:cNvGrpSpPr/>
          <p:nvPr/>
        </p:nvGrpSpPr>
        <p:grpSpPr>
          <a:xfrm rot="-5400000">
            <a:off x="8660554" y="-8598746"/>
            <a:ext cx="966892" cy="18288000"/>
            <a:chOff x="0" y="0"/>
            <a:chExt cx="273210" cy="5167563"/>
          </a:xfrm>
        </p:grpSpPr>
        <p:sp>
          <p:nvSpPr>
            <p:cNvPr id="12" name="Freeform 12"/>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13" name="TextBox 13"/>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7842063" y="1426758"/>
            <a:ext cx="9697300" cy="7043599"/>
          </a:xfrm>
          <a:custGeom>
            <a:avLst/>
            <a:gdLst/>
            <a:ahLst/>
            <a:cxnLst/>
            <a:rect l="l" t="t" r="r" b="b"/>
            <a:pathLst>
              <a:path w="9697300" h="7043599">
                <a:moveTo>
                  <a:pt x="0" y="0"/>
                </a:moveTo>
                <a:lnTo>
                  <a:pt x="9697300" y="0"/>
                </a:lnTo>
                <a:lnTo>
                  <a:pt x="9697300" y="7043599"/>
                </a:lnTo>
                <a:lnTo>
                  <a:pt x="0" y="7043599"/>
                </a:lnTo>
                <a:lnTo>
                  <a:pt x="0" y="0"/>
                </a:lnTo>
                <a:close/>
              </a:path>
            </a:pathLst>
          </a:custGeom>
          <a:blipFill>
            <a:blip r:embed="rId2"/>
            <a:stretch>
              <a:fillRect/>
            </a:stretch>
          </a:blipFill>
        </p:spPr>
      </p:sp>
      <p:sp>
        <p:nvSpPr>
          <p:cNvPr id="15" name="TextBox 15"/>
          <p:cNvSpPr txBox="1"/>
          <p:nvPr/>
        </p:nvSpPr>
        <p:spPr>
          <a:xfrm>
            <a:off x="2122283" y="2499696"/>
            <a:ext cx="5779522" cy="1118858"/>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Roboto Bold"/>
              </a:rPr>
              <a:t>Solicita valores de salida para cada combinación de bits</a:t>
            </a:r>
          </a:p>
        </p:txBody>
      </p:sp>
      <p:sp>
        <p:nvSpPr>
          <p:cNvPr id="16" name="TextBox 16"/>
          <p:cNvSpPr txBox="1"/>
          <p:nvPr/>
        </p:nvSpPr>
        <p:spPr>
          <a:xfrm>
            <a:off x="2122283" y="5273519"/>
            <a:ext cx="5589007" cy="2242820"/>
          </a:xfrm>
          <a:prstGeom prst="rect">
            <a:avLst/>
          </a:prstGeom>
        </p:spPr>
        <p:txBody>
          <a:bodyPr lIns="0" tIns="0" rIns="0" bIns="0" rtlCol="0" anchor="t">
            <a:spAutoFit/>
          </a:bodyPr>
          <a:lstStyle/>
          <a:p>
            <a:pPr>
              <a:lnSpc>
                <a:spcPts val="4480"/>
              </a:lnSpc>
            </a:pPr>
            <a:r>
              <a:rPr lang="en-US" sz="3200">
                <a:solidFill>
                  <a:srgbClr val="000000"/>
                </a:solidFill>
                <a:latin typeface="Roboto Bold"/>
              </a:rPr>
              <a:t>Almacena en una lista las filas que tienen un valor de salida igual a 1.</a:t>
            </a:r>
          </a:p>
          <a:p>
            <a:pPr>
              <a:lnSpc>
                <a:spcPts val="4480"/>
              </a:lnSpc>
              <a:spcBef>
                <a:spcPct val="0"/>
              </a:spcBef>
            </a:pPr>
            <a:endParaRPr lang="en-US" sz="3200">
              <a:solidFill>
                <a:srgbClr val="000000"/>
              </a:solidFill>
              <a:latin typeface="Roboto Bold"/>
            </a:endParaRPr>
          </a:p>
        </p:txBody>
      </p:sp>
      <p:sp>
        <p:nvSpPr>
          <p:cNvPr id="17" name="TextBox 17"/>
          <p:cNvSpPr txBox="1"/>
          <p:nvPr/>
        </p:nvSpPr>
        <p:spPr>
          <a:xfrm>
            <a:off x="1640056" y="8551545"/>
            <a:ext cx="16501578" cy="1735455"/>
          </a:xfrm>
          <a:prstGeom prst="rect">
            <a:avLst/>
          </a:prstGeom>
        </p:spPr>
        <p:txBody>
          <a:bodyPr lIns="0" tIns="0" rIns="0" bIns="0" rtlCol="0" anchor="t">
            <a:spAutoFit/>
          </a:bodyPr>
          <a:lstStyle/>
          <a:p>
            <a:pPr>
              <a:lnSpc>
                <a:spcPts val="4620"/>
              </a:lnSpc>
            </a:pPr>
            <a:r>
              <a:rPr lang="en-US" sz="3300">
                <a:solidFill>
                  <a:srgbClr val="000000"/>
                </a:solidFill>
                <a:latin typeface="Roboto Bold"/>
              </a:rPr>
              <a:t>Si hay filas con valor de salida 1, se procede a mostrar las expresiones booleanas correspondientes a estas filas. En caso contrario, muestra un mensaje.</a:t>
            </a:r>
          </a:p>
          <a:p>
            <a:pPr>
              <a:lnSpc>
                <a:spcPts val="4620"/>
              </a:lnSpc>
              <a:spcBef>
                <a:spcPct val="0"/>
              </a:spcBef>
            </a:pPr>
            <a:endParaRPr lang="en-US" sz="3300">
              <a:solidFill>
                <a:srgbClr val="000000"/>
              </a:solidFill>
              <a:latin typeface="Roboto Bold"/>
            </a:endParaRPr>
          </a:p>
        </p:txBody>
      </p:sp>
      <p:sp>
        <p:nvSpPr>
          <p:cNvPr id="18" name="TextBox 18"/>
          <p:cNvSpPr txBox="1"/>
          <p:nvPr/>
        </p:nvSpPr>
        <p:spPr>
          <a:xfrm>
            <a:off x="0" y="150919"/>
            <a:ext cx="18141634" cy="695961"/>
          </a:xfrm>
          <a:prstGeom prst="rect">
            <a:avLst/>
          </a:prstGeom>
        </p:spPr>
        <p:txBody>
          <a:bodyPr lIns="0" tIns="0" rIns="0" bIns="0" rtlCol="0" anchor="t">
            <a:spAutoFit/>
          </a:bodyPr>
          <a:lstStyle/>
          <a:p>
            <a:pPr>
              <a:lnSpc>
                <a:spcPts val="5739"/>
              </a:lnSpc>
              <a:spcBef>
                <a:spcPct val="0"/>
              </a:spcBef>
            </a:pPr>
            <a:r>
              <a:rPr lang="en-US" sz="4099">
                <a:solidFill>
                  <a:srgbClr val="000000"/>
                </a:solidFill>
                <a:latin typeface="Roboto Bold"/>
              </a:rPr>
              <a:t>Procesamiento de valores de salida y generación de expresiones booleanas: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8151" y="2258701"/>
            <a:ext cx="2429662" cy="1495227"/>
            <a:chOff x="0" y="0"/>
            <a:chExt cx="1573234" cy="968177"/>
          </a:xfrm>
        </p:grpSpPr>
        <p:sp>
          <p:nvSpPr>
            <p:cNvPr id="3" name="Freeform 3"/>
            <p:cNvSpPr/>
            <p:nvPr/>
          </p:nvSpPr>
          <p:spPr>
            <a:xfrm>
              <a:off x="0" y="0"/>
              <a:ext cx="1573234" cy="968177"/>
            </a:xfrm>
            <a:custGeom>
              <a:avLst/>
              <a:gdLst/>
              <a:ahLst/>
              <a:cxnLst/>
              <a:rect l="l" t="t" r="r" b="b"/>
              <a:pathLst>
                <a:path w="1573234" h="968177">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id="4" name="TextBox 4"/>
            <p:cNvSpPr txBox="1"/>
            <p:nvPr/>
          </p:nvSpPr>
          <p:spPr>
            <a:xfrm>
              <a:off x="0" y="127000"/>
              <a:ext cx="1471634" cy="637977"/>
            </a:xfrm>
            <a:prstGeom prst="rect">
              <a:avLst/>
            </a:prstGeom>
          </p:spPr>
          <p:txBody>
            <a:bodyPr lIns="190500" tIns="190500" rIns="190500" bIns="190500" rtlCol="0" anchor="ctr"/>
            <a:lstStyle/>
            <a:p>
              <a:pPr algn="ctr">
                <a:lnSpc>
                  <a:spcPts val="4200"/>
                </a:lnSpc>
              </a:pPr>
              <a:r>
                <a:rPr lang="en-US" sz="3000" spc="150">
                  <a:solidFill>
                    <a:srgbClr val="FFFFFF"/>
                  </a:solidFill>
                  <a:latin typeface="Roboto Bold"/>
                </a:rPr>
                <a:t>1.</a:t>
              </a:r>
            </a:p>
          </p:txBody>
        </p:sp>
      </p:grpSp>
      <p:grpSp>
        <p:nvGrpSpPr>
          <p:cNvPr id="5" name="Group 5"/>
          <p:cNvGrpSpPr/>
          <p:nvPr/>
        </p:nvGrpSpPr>
        <p:grpSpPr>
          <a:xfrm>
            <a:off x="-438151" y="5165749"/>
            <a:ext cx="2429662" cy="1485702"/>
            <a:chOff x="0" y="0"/>
            <a:chExt cx="1573234" cy="962009"/>
          </a:xfrm>
        </p:grpSpPr>
        <p:sp>
          <p:nvSpPr>
            <p:cNvPr id="6" name="Freeform 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7" name="TextBox 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2.</a:t>
              </a:r>
            </a:p>
          </p:txBody>
        </p:sp>
      </p:grpSp>
      <p:grpSp>
        <p:nvGrpSpPr>
          <p:cNvPr id="8" name="Group 8"/>
          <p:cNvGrpSpPr/>
          <p:nvPr/>
        </p:nvGrpSpPr>
        <p:grpSpPr>
          <a:xfrm rot="-5400000">
            <a:off x="8660554" y="-8598746"/>
            <a:ext cx="966892" cy="18288000"/>
            <a:chOff x="0" y="0"/>
            <a:chExt cx="273210" cy="5167563"/>
          </a:xfrm>
        </p:grpSpPr>
        <p:sp>
          <p:nvSpPr>
            <p:cNvPr id="9" name="Freeform 9"/>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10" name="TextBox 10"/>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711291" y="1315670"/>
            <a:ext cx="10430343" cy="6350045"/>
          </a:xfrm>
          <a:custGeom>
            <a:avLst/>
            <a:gdLst/>
            <a:ahLst/>
            <a:cxnLst/>
            <a:rect l="l" t="t" r="r" b="b"/>
            <a:pathLst>
              <a:path w="10430343" h="6350045">
                <a:moveTo>
                  <a:pt x="0" y="0"/>
                </a:moveTo>
                <a:lnTo>
                  <a:pt x="10430343" y="0"/>
                </a:lnTo>
                <a:lnTo>
                  <a:pt x="10430343" y="6350046"/>
                </a:lnTo>
                <a:lnTo>
                  <a:pt x="0" y="6350046"/>
                </a:lnTo>
                <a:lnTo>
                  <a:pt x="0" y="0"/>
                </a:lnTo>
                <a:close/>
              </a:path>
            </a:pathLst>
          </a:custGeom>
          <a:blipFill>
            <a:blip r:embed="rId2"/>
            <a:stretch>
              <a:fillRect/>
            </a:stretch>
          </a:blipFill>
        </p:spPr>
      </p:sp>
      <p:sp>
        <p:nvSpPr>
          <p:cNvPr id="12" name="TextBox 12"/>
          <p:cNvSpPr txBox="1"/>
          <p:nvPr/>
        </p:nvSpPr>
        <p:spPr>
          <a:xfrm>
            <a:off x="1991511" y="1982961"/>
            <a:ext cx="5779522" cy="2804783"/>
          </a:xfrm>
          <a:prstGeom prst="rect">
            <a:avLst/>
          </a:prstGeom>
        </p:spPr>
        <p:txBody>
          <a:bodyPr lIns="0" tIns="0" rIns="0" bIns="0" rtlCol="0" anchor="t">
            <a:spAutoFit/>
          </a:bodyPr>
          <a:lstStyle/>
          <a:p>
            <a:pPr marL="690984" lvl="1" indent="-345492">
              <a:lnSpc>
                <a:spcPts val="4480"/>
              </a:lnSpc>
              <a:buFont typeface="Arial"/>
              <a:buChar char="•"/>
            </a:pPr>
            <a:r>
              <a:rPr lang="en-US" sz="3200">
                <a:solidFill>
                  <a:srgbClr val="000000"/>
                </a:solidFill>
                <a:latin typeface="Roboto Bold"/>
              </a:rPr>
              <a:t>Si hay filas con valor de salida igual a 1, muestra los encabezados y las combinaciones.</a:t>
            </a:r>
          </a:p>
          <a:p>
            <a:pPr>
              <a:lnSpc>
                <a:spcPts val="4480"/>
              </a:lnSpc>
              <a:spcBef>
                <a:spcPct val="0"/>
              </a:spcBef>
            </a:pPr>
            <a:endParaRPr lang="en-US" sz="3200">
              <a:solidFill>
                <a:srgbClr val="000000"/>
              </a:solidFill>
              <a:latin typeface="Roboto Bold"/>
            </a:endParaRPr>
          </a:p>
        </p:txBody>
      </p:sp>
      <p:sp>
        <p:nvSpPr>
          <p:cNvPr id="13" name="TextBox 13"/>
          <p:cNvSpPr txBox="1"/>
          <p:nvPr/>
        </p:nvSpPr>
        <p:spPr>
          <a:xfrm>
            <a:off x="1991511" y="5234305"/>
            <a:ext cx="5224860" cy="5052695"/>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Roboto Bold"/>
              </a:rPr>
              <a:t>Genera las expresiones booleanas correspondientes.</a:t>
            </a:r>
          </a:p>
          <a:p>
            <a:pPr>
              <a:lnSpc>
                <a:spcPts val="4480"/>
              </a:lnSpc>
            </a:pPr>
            <a:endParaRPr lang="en-US" sz="3200">
              <a:solidFill>
                <a:srgbClr val="000000"/>
              </a:solidFill>
              <a:latin typeface="Roboto Bold"/>
            </a:endParaRPr>
          </a:p>
          <a:p>
            <a:pPr marL="690881" lvl="1" indent="-345440">
              <a:lnSpc>
                <a:spcPts val="4480"/>
              </a:lnSpc>
              <a:buFont typeface="Arial"/>
              <a:buChar char="•"/>
            </a:pPr>
            <a:r>
              <a:rPr lang="en-US" sz="3200">
                <a:solidFill>
                  <a:srgbClr val="000000"/>
                </a:solidFill>
                <a:latin typeface="Roboto Bold"/>
              </a:rPr>
              <a:t> Las expresiones se construyen usando las letras que representan los bits.</a:t>
            </a:r>
          </a:p>
          <a:p>
            <a:pPr>
              <a:lnSpc>
                <a:spcPts val="4480"/>
              </a:lnSpc>
              <a:spcBef>
                <a:spcPct val="0"/>
              </a:spcBef>
            </a:pPr>
            <a:endParaRPr lang="en-US" sz="3200">
              <a:solidFill>
                <a:srgbClr val="000000"/>
              </a:solidFill>
              <a:latin typeface="Roboto Bold"/>
            </a:endParaRPr>
          </a:p>
        </p:txBody>
      </p:sp>
      <p:sp>
        <p:nvSpPr>
          <p:cNvPr id="14" name="TextBox 14"/>
          <p:cNvSpPr txBox="1"/>
          <p:nvPr/>
        </p:nvSpPr>
        <p:spPr>
          <a:xfrm>
            <a:off x="0" y="150919"/>
            <a:ext cx="18141634" cy="695961"/>
          </a:xfrm>
          <a:prstGeom prst="rect">
            <a:avLst/>
          </a:prstGeom>
        </p:spPr>
        <p:txBody>
          <a:bodyPr lIns="0" tIns="0" rIns="0" bIns="0" rtlCol="0" anchor="t">
            <a:spAutoFit/>
          </a:bodyPr>
          <a:lstStyle/>
          <a:p>
            <a:pPr>
              <a:lnSpc>
                <a:spcPts val="5739"/>
              </a:lnSpc>
              <a:spcBef>
                <a:spcPct val="0"/>
              </a:spcBef>
            </a:pPr>
            <a:r>
              <a:rPr lang="en-US" sz="4099">
                <a:solidFill>
                  <a:srgbClr val="000000"/>
                </a:solidFill>
                <a:latin typeface="Roboto Bold"/>
              </a:rPr>
              <a:t>Procesamiento de valores de salida y generación de expresiones booleanas:</a:t>
            </a:r>
          </a:p>
        </p:txBody>
      </p:sp>
      <p:grpSp>
        <p:nvGrpSpPr>
          <p:cNvPr id="15" name="Group 15"/>
          <p:cNvGrpSpPr/>
          <p:nvPr/>
        </p:nvGrpSpPr>
        <p:grpSpPr>
          <a:xfrm>
            <a:off x="-438151" y="7880176"/>
            <a:ext cx="2429662" cy="1485702"/>
            <a:chOff x="0" y="0"/>
            <a:chExt cx="1573234" cy="962009"/>
          </a:xfrm>
        </p:grpSpPr>
        <p:sp>
          <p:nvSpPr>
            <p:cNvPr id="16" name="Freeform 16"/>
            <p:cNvSpPr/>
            <p:nvPr/>
          </p:nvSpPr>
          <p:spPr>
            <a:xfrm>
              <a:off x="0" y="0"/>
              <a:ext cx="1573234" cy="962009"/>
            </a:xfrm>
            <a:custGeom>
              <a:avLst/>
              <a:gdLst/>
              <a:ahLst/>
              <a:cxnLst/>
              <a:rect l="l" t="t" r="r" b="b"/>
              <a:pathLst>
                <a:path w="1573234" h="962009">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id="17" name="TextBox 17"/>
            <p:cNvSpPr txBox="1"/>
            <p:nvPr/>
          </p:nvSpPr>
          <p:spPr>
            <a:xfrm>
              <a:off x="0" y="136525"/>
              <a:ext cx="1471634" cy="622284"/>
            </a:xfrm>
            <a:prstGeom prst="rect">
              <a:avLst/>
            </a:prstGeom>
          </p:spPr>
          <p:txBody>
            <a:bodyPr lIns="190500" tIns="190500" rIns="190500" bIns="190500" rtlCol="0" anchor="ctr"/>
            <a:lstStyle/>
            <a:p>
              <a:pPr algn="ctr">
                <a:lnSpc>
                  <a:spcPts val="4199"/>
                </a:lnSpc>
              </a:pPr>
              <a:r>
                <a:rPr lang="en-US" sz="2999" spc="149">
                  <a:solidFill>
                    <a:srgbClr val="FFFFFF"/>
                  </a:solidFill>
                  <a:latin typeface="Roboto Bold"/>
                </a:rPr>
                <a:t>3.</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785769" y="-788359"/>
            <a:ext cx="9584278" cy="11863717"/>
            <a:chOff x="0" y="0"/>
            <a:chExt cx="2524254" cy="3124600"/>
          </a:xfrm>
        </p:grpSpPr>
        <p:sp>
          <p:nvSpPr>
            <p:cNvPr id="3" name="Freeform 3"/>
            <p:cNvSpPr/>
            <p:nvPr/>
          </p:nvSpPr>
          <p:spPr>
            <a:xfrm>
              <a:off x="0" y="0"/>
              <a:ext cx="2524254" cy="3124600"/>
            </a:xfrm>
            <a:custGeom>
              <a:avLst/>
              <a:gdLst/>
              <a:ahLst/>
              <a:cxnLst/>
              <a:rect l="l" t="t" r="r" b="b"/>
              <a:pathLst>
                <a:path w="2524254" h="3124600">
                  <a:moveTo>
                    <a:pt x="0" y="0"/>
                  </a:moveTo>
                  <a:lnTo>
                    <a:pt x="2524254" y="0"/>
                  </a:lnTo>
                  <a:lnTo>
                    <a:pt x="2524254" y="3124600"/>
                  </a:lnTo>
                  <a:lnTo>
                    <a:pt x="0" y="3124600"/>
                  </a:lnTo>
                  <a:close/>
                </a:path>
              </a:pathLst>
            </a:custGeom>
            <a:solidFill>
              <a:srgbClr val="FFFFFF"/>
            </a:solidFill>
          </p:spPr>
        </p:sp>
        <p:sp>
          <p:nvSpPr>
            <p:cNvPr id="4" name="TextBox 4"/>
            <p:cNvSpPr txBox="1"/>
            <p:nvPr/>
          </p:nvSpPr>
          <p:spPr>
            <a:xfrm>
              <a:off x="0" y="-47625"/>
              <a:ext cx="2524254" cy="31722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9439275" y="1028700"/>
            <a:ext cx="8229600" cy="8229600"/>
            <a:chOff x="0" y="0"/>
            <a:chExt cx="2167467" cy="2167467"/>
          </a:xfrm>
        </p:grpSpPr>
        <p:sp>
          <p:nvSpPr>
            <p:cNvPr id="6" name="Freeform 6"/>
            <p:cNvSpPr/>
            <p:nvPr/>
          </p:nvSpPr>
          <p:spPr>
            <a:xfrm>
              <a:off x="0" y="0"/>
              <a:ext cx="2167467" cy="2167467"/>
            </a:xfrm>
            <a:custGeom>
              <a:avLst/>
              <a:gdLst/>
              <a:ahLst/>
              <a:cxnLst/>
              <a:rect l="l" t="t" r="r" b="b"/>
              <a:pathLst>
                <a:path w="2167467" h="2167467">
                  <a:moveTo>
                    <a:pt x="0" y="0"/>
                  </a:moveTo>
                  <a:lnTo>
                    <a:pt x="2167467" y="0"/>
                  </a:lnTo>
                  <a:lnTo>
                    <a:pt x="2167467" y="2167467"/>
                  </a:lnTo>
                  <a:lnTo>
                    <a:pt x="0" y="2167467"/>
                  </a:lnTo>
                  <a:close/>
                </a:path>
              </a:pathLst>
            </a:custGeom>
            <a:solidFill>
              <a:srgbClr val="238A8F"/>
            </a:solidFill>
            <a:ln w="47625" cap="sq">
              <a:solidFill>
                <a:srgbClr val="FFFFFF"/>
              </a:solidFill>
              <a:prstDash val="solid"/>
              <a:miter/>
            </a:ln>
          </p:spPr>
        </p:sp>
        <p:sp>
          <p:nvSpPr>
            <p:cNvPr id="7" name="TextBox 7"/>
            <p:cNvSpPr txBox="1"/>
            <p:nvPr/>
          </p:nvSpPr>
          <p:spPr>
            <a:xfrm>
              <a:off x="0" y="-47625"/>
              <a:ext cx="2167467" cy="2215092"/>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798508" y="-423883"/>
            <a:ext cx="345492" cy="11134766"/>
            <a:chOff x="0" y="0"/>
            <a:chExt cx="97624" cy="3146304"/>
          </a:xfrm>
        </p:grpSpPr>
        <p:sp>
          <p:nvSpPr>
            <p:cNvPr id="9" name="Freeform 9"/>
            <p:cNvSpPr/>
            <p:nvPr/>
          </p:nvSpPr>
          <p:spPr>
            <a:xfrm>
              <a:off x="0" y="0"/>
              <a:ext cx="97624" cy="3146304"/>
            </a:xfrm>
            <a:custGeom>
              <a:avLst/>
              <a:gdLst/>
              <a:ahLst/>
              <a:cxnLst/>
              <a:rect l="l" t="t" r="r" b="b"/>
              <a:pathLst>
                <a:path w="97624" h="3146304">
                  <a:moveTo>
                    <a:pt x="0" y="0"/>
                  </a:moveTo>
                  <a:lnTo>
                    <a:pt x="97624" y="0"/>
                  </a:lnTo>
                  <a:lnTo>
                    <a:pt x="97624" y="3146304"/>
                  </a:lnTo>
                  <a:lnTo>
                    <a:pt x="0" y="3146304"/>
                  </a:lnTo>
                  <a:close/>
                </a:path>
              </a:pathLst>
            </a:custGeom>
            <a:solidFill>
              <a:srgbClr val="000000"/>
            </a:solidFill>
          </p:spPr>
        </p:sp>
        <p:sp>
          <p:nvSpPr>
            <p:cNvPr id="10" name="TextBox 10"/>
            <p:cNvSpPr txBox="1"/>
            <p:nvPr/>
          </p:nvSpPr>
          <p:spPr>
            <a:xfrm>
              <a:off x="0" y="-38100"/>
              <a:ext cx="97624" cy="3184404"/>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129133" y="4649788"/>
            <a:ext cx="6849883" cy="1139824"/>
          </a:xfrm>
          <a:prstGeom prst="rect">
            <a:avLst/>
          </a:prstGeom>
        </p:spPr>
        <p:txBody>
          <a:bodyPr lIns="0" tIns="0" rIns="0" bIns="0" rtlCol="0" anchor="t">
            <a:spAutoFit/>
          </a:bodyPr>
          <a:lstStyle/>
          <a:p>
            <a:pPr algn="ctr">
              <a:lnSpc>
                <a:spcPts val="8499"/>
              </a:lnSpc>
            </a:pPr>
            <a:r>
              <a:rPr lang="en-US" sz="8499">
                <a:solidFill>
                  <a:srgbClr val="FFFFFF"/>
                </a:solidFill>
                <a:latin typeface="Roboto Bold"/>
              </a:rPr>
              <a:t>Depuración.</a:t>
            </a:r>
          </a:p>
        </p:txBody>
      </p:sp>
      <p:sp>
        <p:nvSpPr>
          <p:cNvPr id="12" name="TextBox 12"/>
          <p:cNvSpPr txBox="1"/>
          <p:nvPr/>
        </p:nvSpPr>
        <p:spPr>
          <a:xfrm>
            <a:off x="276225" y="3920078"/>
            <a:ext cx="8227008" cy="2380169"/>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Open Sans Bold"/>
              </a:rPr>
              <a:t>Verificación de la lógica: Se revisa que la expresión generada por la tabla de verdad produzca los resultados esperados.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sp>
        <p:nvSpPr>
          <p:cNvPr id="2" name="TextBox 2"/>
          <p:cNvSpPr txBox="1"/>
          <p:nvPr/>
        </p:nvSpPr>
        <p:spPr>
          <a:xfrm>
            <a:off x="2263372" y="4057650"/>
            <a:ext cx="13761256" cy="2171700"/>
          </a:xfrm>
          <a:prstGeom prst="rect">
            <a:avLst/>
          </a:prstGeom>
        </p:spPr>
        <p:txBody>
          <a:bodyPr lIns="0" tIns="0" rIns="0" bIns="0" rtlCol="0" anchor="t">
            <a:spAutoFit/>
          </a:bodyPr>
          <a:lstStyle/>
          <a:p>
            <a:pPr algn="ctr">
              <a:lnSpc>
                <a:spcPts val="17150"/>
              </a:lnSpc>
            </a:pPr>
            <a:r>
              <a:rPr lang="en-US" sz="14292" dirty="0">
                <a:solidFill>
                  <a:srgbClr val="FFFFFF"/>
                </a:solidFill>
                <a:latin typeface="Ruda"/>
              </a:rPr>
              <a:t>CONCLUSIÓN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sp>
        <p:nvSpPr>
          <p:cNvPr id="2" name="TextBox 2"/>
          <p:cNvSpPr txBox="1"/>
          <p:nvPr/>
        </p:nvSpPr>
        <p:spPr>
          <a:xfrm>
            <a:off x="1028700" y="4640613"/>
            <a:ext cx="16230600" cy="1415349"/>
          </a:xfrm>
          <a:prstGeom prst="rect">
            <a:avLst/>
          </a:prstGeom>
        </p:spPr>
        <p:txBody>
          <a:bodyPr lIns="0" tIns="0" rIns="0" bIns="0" rtlCol="0" anchor="t">
            <a:spAutoFit/>
          </a:bodyPr>
          <a:lstStyle/>
          <a:p>
            <a:pPr algn="ctr">
              <a:lnSpc>
                <a:spcPts val="10080"/>
              </a:lnSpc>
            </a:pPr>
            <a:r>
              <a:rPr lang="en-US" sz="12000">
                <a:solidFill>
                  <a:srgbClr val="CAE8FF"/>
                </a:solidFill>
                <a:latin typeface="HK Grotesk Bold"/>
              </a:rPr>
              <a:t>GRACIAS</a:t>
            </a:r>
          </a:p>
        </p:txBody>
      </p:sp>
      <p:sp>
        <p:nvSpPr>
          <p:cNvPr id="3" name="Freeform 3"/>
          <p:cNvSpPr/>
          <p:nvPr/>
        </p:nvSpPr>
        <p:spPr>
          <a:xfrm>
            <a:off x="12722671" y="-2258858"/>
            <a:ext cx="18659536" cy="16963214"/>
          </a:xfrm>
          <a:custGeom>
            <a:avLst/>
            <a:gdLst/>
            <a:ahLst/>
            <a:cxnLst/>
            <a:rect l="l" t="t" r="r" b="b"/>
            <a:pathLst>
              <a:path w="18659536" h="16963214">
                <a:moveTo>
                  <a:pt x="0" y="0"/>
                </a:moveTo>
                <a:lnTo>
                  <a:pt x="18659536" y="0"/>
                </a:lnTo>
                <a:lnTo>
                  <a:pt x="18659536" y="16963214"/>
                </a:lnTo>
                <a:lnTo>
                  <a:pt x="0" y="16963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094207" y="-2258858"/>
            <a:ext cx="18659536" cy="16963214"/>
          </a:xfrm>
          <a:custGeom>
            <a:avLst/>
            <a:gdLst/>
            <a:ahLst/>
            <a:cxnLst/>
            <a:rect l="l" t="t" r="r" b="b"/>
            <a:pathLst>
              <a:path w="18659536" h="16963214">
                <a:moveTo>
                  <a:pt x="0" y="0"/>
                </a:moveTo>
                <a:lnTo>
                  <a:pt x="18659536" y="0"/>
                </a:lnTo>
                <a:lnTo>
                  <a:pt x="18659536" y="16963214"/>
                </a:lnTo>
                <a:lnTo>
                  <a:pt x="0" y="16963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7158216" y="1860459"/>
            <a:ext cx="6566081" cy="6566081"/>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58289"/>
            </a:solidFill>
          </p:spPr>
        </p:sp>
      </p:grpSp>
      <p:grpSp>
        <p:nvGrpSpPr>
          <p:cNvPr id="4" name="Group 4"/>
          <p:cNvGrpSpPr/>
          <p:nvPr/>
        </p:nvGrpSpPr>
        <p:grpSpPr>
          <a:xfrm rot="2700000">
            <a:off x="17853029" y="2217060"/>
            <a:ext cx="5852880" cy="5852880"/>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id="6" name="Group 6"/>
          <p:cNvGrpSpPr/>
          <p:nvPr/>
        </p:nvGrpSpPr>
        <p:grpSpPr>
          <a:xfrm rot="2700000">
            <a:off x="11143419" y="10534976"/>
            <a:ext cx="6164339" cy="6164339"/>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id="8" name="Group 8"/>
          <p:cNvGrpSpPr/>
          <p:nvPr/>
        </p:nvGrpSpPr>
        <p:grpSpPr>
          <a:xfrm rot="2700000">
            <a:off x="11832738" y="-5193115"/>
            <a:ext cx="6164339" cy="6164339"/>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id="10" name="TextBox 10"/>
          <p:cNvSpPr txBox="1"/>
          <p:nvPr/>
        </p:nvSpPr>
        <p:spPr>
          <a:xfrm>
            <a:off x="844978" y="1042989"/>
            <a:ext cx="13380611" cy="2027891"/>
          </a:xfrm>
          <a:prstGeom prst="rect">
            <a:avLst/>
          </a:prstGeom>
        </p:spPr>
        <p:txBody>
          <a:bodyPr lIns="0" tIns="0" rIns="0" bIns="0" rtlCol="0" anchor="t">
            <a:spAutoFit/>
          </a:bodyPr>
          <a:lstStyle/>
          <a:p>
            <a:pPr algn="ctr">
              <a:lnSpc>
                <a:spcPts val="7591"/>
              </a:lnSpc>
            </a:pPr>
            <a:r>
              <a:rPr lang="en-US" sz="7230" spc="361">
                <a:solidFill>
                  <a:srgbClr val="238A8F"/>
                </a:solidFill>
                <a:latin typeface="Poppins Ultra-Bold"/>
              </a:rPr>
              <a:t>PLANTEAMIENTO DEL PROYECTO.</a:t>
            </a:r>
          </a:p>
        </p:txBody>
      </p:sp>
      <p:sp>
        <p:nvSpPr>
          <p:cNvPr id="11" name="TextBox 11"/>
          <p:cNvSpPr txBox="1"/>
          <p:nvPr/>
        </p:nvSpPr>
        <p:spPr>
          <a:xfrm>
            <a:off x="2475869" y="3195457"/>
            <a:ext cx="14164989" cy="5833491"/>
          </a:xfrm>
          <a:prstGeom prst="rect">
            <a:avLst/>
          </a:prstGeom>
        </p:spPr>
        <p:txBody>
          <a:bodyPr lIns="0" tIns="0" rIns="0" bIns="0" rtlCol="0" anchor="t">
            <a:spAutoFit/>
          </a:bodyPr>
          <a:lstStyle/>
          <a:p>
            <a:pPr>
              <a:lnSpc>
                <a:spcPts val="5112"/>
              </a:lnSpc>
            </a:pPr>
            <a:r>
              <a:rPr lang="en-US" sz="3600" spc="115">
                <a:solidFill>
                  <a:srgbClr val="000000"/>
                </a:solidFill>
                <a:latin typeface="Arimo Bold"/>
              </a:rPr>
              <a:t>Los estudiantes deben implementar en programas computacionales un conjunto de funciones matematicas utilizadas en ciencia de datos, electronica, redes, almacenamiento de datos y seguridad informatica. La metodologia que deberan usar sera la metodologia de las 6D. Las herramientas que deberan usar sera LaTex para la redaccion del informe de la implemetacion de los programas, Git y Github para el versionamiento del codigo base y JAVA y NetBeans para la parte de codificacion.</a:t>
            </a:r>
          </a:p>
        </p:txBody>
      </p:sp>
      <p:grpSp>
        <p:nvGrpSpPr>
          <p:cNvPr id="12" name="Group 12"/>
          <p:cNvGrpSpPr/>
          <p:nvPr/>
        </p:nvGrpSpPr>
        <p:grpSpPr>
          <a:xfrm rot="5400000">
            <a:off x="-1309" y="1309"/>
            <a:ext cx="1635964" cy="1633346"/>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1262" y="648066"/>
            <a:ext cx="15621691" cy="1318113"/>
            <a:chOff x="0" y="0"/>
            <a:chExt cx="4114355" cy="347157"/>
          </a:xfrm>
        </p:grpSpPr>
        <p:sp>
          <p:nvSpPr>
            <p:cNvPr id="3" name="Freeform 3"/>
            <p:cNvSpPr/>
            <p:nvPr/>
          </p:nvSpPr>
          <p:spPr>
            <a:xfrm>
              <a:off x="0" y="0"/>
              <a:ext cx="4114355" cy="347157"/>
            </a:xfrm>
            <a:custGeom>
              <a:avLst/>
              <a:gdLst/>
              <a:ahLst/>
              <a:cxnLst/>
              <a:rect l="l" t="t" r="r" b="b"/>
              <a:pathLst>
                <a:path w="4114355" h="347157">
                  <a:moveTo>
                    <a:pt x="0" y="0"/>
                  </a:moveTo>
                  <a:lnTo>
                    <a:pt x="4114355" y="0"/>
                  </a:lnTo>
                  <a:lnTo>
                    <a:pt x="4114355" y="347157"/>
                  </a:lnTo>
                  <a:lnTo>
                    <a:pt x="0" y="347157"/>
                  </a:lnTo>
                  <a:close/>
                </a:path>
              </a:pathLst>
            </a:custGeom>
            <a:solidFill>
              <a:srgbClr val="058289">
                <a:alpha val="38824"/>
              </a:srgbClr>
            </a:solidFill>
          </p:spPr>
        </p:sp>
        <p:sp>
          <p:nvSpPr>
            <p:cNvPr id="4" name="TextBox 4"/>
            <p:cNvSpPr txBox="1"/>
            <p:nvPr/>
          </p:nvSpPr>
          <p:spPr>
            <a:xfrm>
              <a:off x="0" y="-66675"/>
              <a:ext cx="4114355" cy="413832"/>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rot="-5400000">
            <a:off x="-4792605" y="5816543"/>
            <a:ext cx="11652136" cy="0"/>
          </a:xfrm>
          <a:prstGeom prst="line">
            <a:avLst/>
          </a:prstGeom>
          <a:ln w="19050" cap="flat">
            <a:solidFill>
              <a:srgbClr val="F9F8F3"/>
            </a:solidFill>
            <a:prstDash val="solid"/>
            <a:headEnd type="none" w="sm" len="sm"/>
            <a:tailEnd type="none" w="sm" len="sm"/>
          </a:ln>
        </p:spPr>
      </p:sp>
      <p:sp>
        <p:nvSpPr>
          <p:cNvPr id="6" name="Freeform 6"/>
          <p:cNvSpPr/>
          <p:nvPr/>
        </p:nvSpPr>
        <p:spPr>
          <a:xfrm>
            <a:off x="735989" y="8975114"/>
            <a:ext cx="575896" cy="575896"/>
          </a:xfrm>
          <a:custGeom>
            <a:avLst/>
            <a:gdLst/>
            <a:ahLst/>
            <a:cxnLst/>
            <a:rect l="l" t="t" r="r" b="b"/>
            <a:pathLst>
              <a:path w="575896" h="575896">
                <a:moveTo>
                  <a:pt x="0" y="0"/>
                </a:moveTo>
                <a:lnTo>
                  <a:pt x="575897" y="0"/>
                </a:lnTo>
                <a:lnTo>
                  <a:pt x="575897" y="575897"/>
                </a:lnTo>
                <a:lnTo>
                  <a:pt x="0" y="57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952626" y="8956064"/>
            <a:ext cx="575896" cy="575896"/>
          </a:xfrm>
          <a:custGeom>
            <a:avLst/>
            <a:gdLst/>
            <a:ahLst/>
            <a:cxnLst/>
            <a:rect l="l" t="t" r="r" b="b"/>
            <a:pathLst>
              <a:path w="575896" h="575896">
                <a:moveTo>
                  <a:pt x="0" y="0"/>
                </a:moveTo>
                <a:lnTo>
                  <a:pt x="575896" y="0"/>
                </a:lnTo>
                <a:lnTo>
                  <a:pt x="575896" y="575897"/>
                </a:lnTo>
                <a:lnTo>
                  <a:pt x="0" y="575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952626" y="731227"/>
            <a:ext cx="575896" cy="575896"/>
          </a:xfrm>
          <a:custGeom>
            <a:avLst/>
            <a:gdLst/>
            <a:ahLst/>
            <a:cxnLst/>
            <a:rect l="l" t="t" r="r" b="b"/>
            <a:pathLst>
              <a:path w="575896" h="575896">
                <a:moveTo>
                  <a:pt x="0" y="0"/>
                </a:moveTo>
                <a:lnTo>
                  <a:pt x="575896" y="0"/>
                </a:lnTo>
                <a:lnTo>
                  <a:pt x="575896" y="575896"/>
                </a:lnTo>
                <a:lnTo>
                  <a:pt x="0" y="575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311886" y="2262542"/>
            <a:ext cx="15621691" cy="1322555"/>
            <a:chOff x="0" y="0"/>
            <a:chExt cx="4114355" cy="348327"/>
          </a:xfrm>
        </p:grpSpPr>
        <p:sp>
          <p:nvSpPr>
            <p:cNvPr id="10" name="Freeform 10"/>
            <p:cNvSpPr/>
            <p:nvPr/>
          </p:nvSpPr>
          <p:spPr>
            <a:xfrm>
              <a:off x="0" y="0"/>
              <a:ext cx="4114355" cy="348327"/>
            </a:xfrm>
            <a:custGeom>
              <a:avLst/>
              <a:gdLst/>
              <a:ahLst/>
              <a:cxnLst/>
              <a:rect l="l" t="t" r="r" b="b"/>
              <a:pathLst>
                <a:path w="4114355" h="348327">
                  <a:moveTo>
                    <a:pt x="0" y="0"/>
                  </a:moveTo>
                  <a:lnTo>
                    <a:pt x="4114355" y="0"/>
                  </a:lnTo>
                  <a:lnTo>
                    <a:pt x="4114355" y="348327"/>
                  </a:lnTo>
                  <a:lnTo>
                    <a:pt x="0" y="348327"/>
                  </a:lnTo>
                  <a:close/>
                </a:path>
              </a:pathLst>
            </a:custGeom>
            <a:solidFill>
              <a:srgbClr val="058289">
                <a:alpha val="38824"/>
              </a:srgbClr>
            </a:solidFill>
          </p:spPr>
        </p:sp>
        <p:sp>
          <p:nvSpPr>
            <p:cNvPr id="11" name="TextBox 11"/>
            <p:cNvSpPr txBox="1"/>
            <p:nvPr/>
          </p:nvSpPr>
          <p:spPr>
            <a:xfrm>
              <a:off x="0" y="-66675"/>
              <a:ext cx="4114355" cy="415002"/>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1311886" y="3794648"/>
            <a:ext cx="15621691" cy="1322555"/>
            <a:chOff x="0" y="0"/>
            <a:chExt cx="4114355" cy="348327"/>
          </a:xfrm>
        </p:grpSpPr>
        <p:sp>
          <p:nvSpPr>
            <p:cNvPr id="13" name="Freeform 13"/>
            <p:cNvSpPr/>
            <p:nvPr/>
          </p:nvSpPr>
          <p:spPr>
            <a:xfrm>
              <a:off x="0" y="0"/>
              <a:ext cx="4114355" cy="348327"/>
            </a:xfrm>
            <a:custGeom>
              <a:avLst/>
              <a:gdLst/>
              <a:ahLst/>
              <a:cxnLst/>
              <a:rect l="l" t="t" r="r" b="b"/>
              <a:pathLst>
                <a:path w="4114355" h="348327">
                  <a:moveTo>
                    <a:pt x="0" y="0"/>
                  </a:moveTo>
                  <a:lnTo>
                    <a:pt x="4114355" y="0"/>
                  </a:lnTo>
                  <a:lnTo>
                    <a:pt x="4114355" y="348327"/>
                  </a:lnTo>
                  <a:lnTo>
                    <a:pt x="0" y="348327"/>
                  </a:lnTo>
                  <a:close/>
                </a:path>
              </a:pathLst>
            </a:custGeom>
            <a:solidFill>
              <a:srgbClr val="058289">
                <a:alpha val="38824"/>
              </a:srgbClr>
            </a:solidFill>
          </p:spPr>
        </p:sp>
        <p:sp>
          <p:nvSpPr>
            <p:cNvPr id="14" name="TextBox 14"/>
            <p:cNvSpPr txBox="1"/>
            <p:nvPr/>
          </p:nvSpPr>
          <p:spPr>
            <a:xfrm>
              <a:off x="0" y="-66675"/>
              <a:ext cx="4114355" cy="415002"/>
            </a:xfrm>
            <a:prstGeom prst="rect">
              <a:avLst/>
            </a:prstGeom>
          </p:spPr>
          <p:txBody>
            <a:bodyPr lIns="50800" tIns="50800" rIns="50800" bIns="50800" rtlCol="0" anchor="ctr"/>
            <a:lstStyle/>
            <a:p>
              <a:pPr algn="ctr">
                <a:lnSpc>
                  <a:spcPts val="2800"/>
                </a:lnSpc>
              </a:pPr>
              <a:endParaRPr/>
            </a:p>
          </p:txBody>
        </p:sp>
      </p:grpSp>
      <p:grpSp>
        <p:nvGrpSpPr>
          <p:cNvPr id="15" name="Group 15"/>
          <p:cNvGrpSpPr/>
          <p:nvPr/>
        </p:nvGrpSpPr>
        <p:grpSpPr>
          <a:xfrm>
            <a:off x="1311886" y="5326753"/>
            <a:ext cx="15621691" cy="1322555"/>
            <a:chOff x="0" y="0"/>
            <a:chExt cx="4114355" cy="348327"/>
          </a:xfrm>
        </p:grpSpPr>
        <p:sp>
          <p:nvSpPr>
            <p:cNvPr id="16" name="Freeform 16"/>
            <p:cNvSpPr/>
            <p:nvPr/>
          </p:nvSpPr>
          <p:spPr>
            <a:xfrm>
              <a:off x="0" y="0"/>
              <a:ext cx="4114355" cy="348327"/>
            </a:xfrm>
            <a:custGeom>
              <a:avLst/>
              <a:gdLst/>
              <a:ahLst/>
              <a:cxnLst/>
              <a:rect l="l" t="t" r="r" b="b"/>
              <a:pathLst>
                <a:path w="4114355" h="348327">
                  <a:moveTo>
                    <a:pt x="0" y="0"/>
                  </a:moveTo>
                  <a:lnTo>
                    <a:pt x="4114355" y="0"/>
                  </a:lnTo>
                  <a:lnTo>
                    <a:pt x="4114355" y="348327"/>
                  </a:lnTo>
                  <a:lnTo>
                    <a:pt x="0" y="348327"/>
                  </a:lnTo>
                  <a:close/>
                </a:path>
              </a:pathLst>
            </a:custGeom>
            <a:solidFill>
              <a:srgbClr val="058289">
                <a:alpha val="38824"/>
              </a:srgbClr>
            </a:solidFill>
          </p:spPr>
        </p:sp>
        <p:sp>
          <p:nvSpPr>
            <p:cNvPr id="17" name="TextBox 17"/>
            <p:cNvSpPr txBox="1"/>
            <p:nvPr/>
          </p:nvSpPr>
          <p:spPr>
            <a:xfrm>
              <a:off x="0" y="-66675"/>
              <a:ext cx="4114355" cy="415002"/>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1330936" y="6858858"/>
            <a:ext cx="15621691" cy="1322555"/>
            <a:chOff x="0" y="0"/>
            <a:chExt cx="4114355" cy="348327"/>
          </a:xfrm>
        </p:grpSpPr>
        <p:sp>
          <p:nvSpPr>
            <p:cNvPr id="19" name="Freeform 19"/>
            <p:cNvSpPr/>
            <p:nvPr/>
          </p:nvSpPr>
          <p:spPr>
            <a:xfrm>
              <a:off x="0" y="0"/>
              <a:ext cx="4114355" cy="348327"/>
            </a:xfrm>
            <a:custGeom>
              <a:avLst/>
              <a:gdLst/>
              <a:ahLst/>
              <a:cxnLst/>
              <a:rect l="l" t="t" r="r" b="b"/>
              <a:pathLst>
                <a:path w="4114355" h="348327">
                  <a:moveTo>
                    <a:pt x="0" y="0"/>
                  </a:moveTo>
                  <a:lnTo>
                    <a:pt x="4114355" y="0"/>
                  </a:lnTo>
                  <a:lnTo>
                    <a:pt x="4114355" y="348327"/>
                  </a:lnTo>
                  <a:lnTo>
                    <a:pt x="0" y="348327"/>
                  </a:lnTo>
                  <a:close/>
                </a:path>
              </a:pathLst>
            </a:custGeom>
            <a:solidFill>
              <a:srgbClr val="058289">
                <a:alpha val="38824"/>
              </a:srgbClr>
            </a:solidFill>
          </p:spPr>
        </p:sp>
        <p:sp>
          <p:nvSpPr>
            <p:cNvPr id="20" name="TextBox 20"/>
            <p:cNvSpPr txBox="1"/>
            <p:nvPr/>
          </p:nvSpPr>
          <p:spPr>
            <a:xfrm>
              <a:off x="0" y="-66675"/>
              <a:ext cx="4114355" cy="415002"/>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a:off x="1333155" y="8390963"/>
            <a:ext cx="15621691" cy="1322555"/>
            <a:chOff x="0" y="0"/>
            <a:chExt cx="4114355" cy="348327"/>
          </a:xfrm>
        </p:grpSpPr>
        <p:sp>
          <p:nvSpPr>
            <p:cNvPr id="22" name="Freeform 22"/>
            <p:cNvSpPr/>
            <p:nvPr/>
          </p:nvSpPr>
          <p:spPr>
            <a:xfrm>
              <a:off x="0" y="0"/>
              <a:ext cx="4114355" cy="348327"/>
            </a:xfrm>
            <a:custGeom>
              <a:avLst/>
              <a:gdLst/>
              <a:ahLst/>
              <a:cxnLst/>
              <a:rect l="l" t="t" r="r" b="b"/>
              <a:pathLst>
                <a:path w="4114355" h="348327">
                  <a:moveTo>
                    <a:pt x="0" y="0"/>
                  </a:moveTo>
                  <a:lnTo>
                    <a:pt x="4114355" y="0"/>
                  </a:lnTo>
                  <a:lnTo>
                    <a:pt x="4114355" y="348327"/>
                  </a:lnTo>
                  <a:lnTo>
                    <a:pt x="0" y="348327"/>
                  </a:lnTo>
                  <a:close/>
                </a:path>
              </a:pathLst>
            </a:custGeom>
            <a:solidFill>
              <a:srgbClr val="058289">
                <a:alpha val="38824"/>
              </a:srgbClr>
            </a:solidFill>
          </p:spPr>
        </p:sp>
        <p:sp>
          <p:nvSpPr>
            <p:cNvPr id="23" name="TextBox 23"/>
            <p:cNvSpPr txBox="1"/>
            <p:nvPr/>
          </p:nvSpPr>
          <p:spPr>
            <a:xfrm>
              <a:off x="0" y="-66675"/>
              <a:ext cx="4114355" cy="415002"/>
            </a:xfrm>
            <a:prstGeom prst="rect">
              <a:avLst/>
            </a:prstGeom>
          </p:spPr>
          <p:txBody>
            <a:bodyPr lIns="50800" tIns="50800" rIns="50800" bIns="50800" rtlCol="0" anchor="ctr"/>
            <a:lstStyle/>
            <a:p>
              <a:pPr algn="ctr">
                <a:lnSpc>
                  <a:spcPts val="2800"/>
                </a:lnSpc>
              </a:pPr>
              <a:endParaRPr/>
            </a:p>
          </p:txBody>
        </p:sp>
      </p:grpSp>
      <p:sp>
        <p:nvSpPr>
          <p:cNvPr id="24" name="AutoShape 24"/>
          <p:cNvSpPr/>
          <p:nvPr/>
        </p:nvSpPr>
        <p:spPr>
          <a:xfrm flipV="1">
            <a:off x="5711265" y="0"/>
            <a:ext cx="0" cy="12305351"/>
          </a:xfrm>
          <a:prstGeom prst="line">
            <a:avLst/>
          </a:prstGeom>
          <a:ln w="38100" cap="flat">
            <a:solidFill>
              <a:srgbClr val="F9F8F3"/>
            </a:solidFill>
            <a:prstDash val="solid"/>
            <a:headEnd type="none" w="sm" len="sm"/>
            <a:tailEnd type="none" w="sm" len="sm"/>
          </a:ln>
        </p:spPr>
      </p:sp>
      <p:sp>
        <p:nvSpPr>
          <p:cNvPr id="25" name="Freeform 25"/>
          <p:cNvSpPr/>
          <p:nvPr/>
        </p:nvSpPr>
        <p:spPr>
          <a:xfrm rot="-5400000">
            <a:off x="567765" y="4990087"/>
            <a:ext cx="10287000" cy="673331"/>
          </a:xfrm>
          <a:custGeom>
            <a:avLst/>
            <a:gdLst/>
            <a:ahLst/>
            <a:cxnLst/>
            <a:rect l="l" t="t" r="r" b="b"/>
            <a:pathLst>
              <a:path w="10287000" h="673331">
                <a:moveTo>
                  <a:pt x="0" y="0"/>
                </a:moveTo>
                <a:lnTo>
                  <a:pt x="10287000" y="0"/>
                </a:lnTo>
                <a:lnTo>
                  <a:pt x="10287000" y="673331"/>
                </a:lnTo>
                <a:lnTo>
                  <a:pt x="0" y="673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1033462" y="816890"/>
            <a:ext cx="4501874" cy="923315"/>
          </a:xfrm>
          <a:prstGeom prst="rect">
            <a:avLst/>
          </a:prstGeom>
        </p:spPr>
        <p:txBody>
          <a:bodyPr lIns="0" tIns="0" rIns="0" bIns="0" rtlCol="0" anchor="t">
            <a:spAutoFit/>
          </a:bodyPr>
          <a:lstStyle/>
          <a:p>
            <a:pPr algn="ctr">
              <a:lnSpc>
                <a:spcPts val="3708"/>
              </a:lnSpc>
            </a:pPr>
            <a:r>
              <a:rPr lang="en-US" sz="2649">
                <a:solidFill>
                  <a:srgbClr val="000000"/>
                </a:solidFill>
                <a:latin typeface="Open Sans Bold"/>
              </a:rPr>
              <a:t>Oswaldo Gabriel </a:t>
            </a:r>
          </a:p>
          <a:p>
            <a:pPr algn="ctr">
              <a:lnSpc>
                <a:spcPts val="3708"/>
              </a:lnSpc>
            </a:pPr>
            <a:r>
              <a:rPr lang="en-US" sz="2649">
                <a:solidFill>
                  <a:srgbClr val="000000"/>
                </a:solidFill>
                <a:latin typeface="Open Sans Bold"/>
              </a:rPr>
              <a:t>Villaverde Mendoza </a:t>
            </a:r>
          </a:p>
        </p:txBody>
      </p:sp>
      <p:sp>
        <p:nvSpPr>
          <p:cNvPr id="27" name="TextBox 27"/>
          <p:cNvSpPr txBox="1"/>
          <p:nvPr/>
        </p:nvSpPr>
        <p:spPr>
          <a:xfrm>
            <a:off x="1116664" y="2390181"/>
            <a:ext cx="4501874" cy="923315"/>
          </a:xfrm>
          <a:prstGeom prst="rect">
            <a:avLst/>
          </a:prstGeom>
        </p:spPr>
        <p:txBody>
          <a:bodyPr lIns="0" tIns="0" rIns="0" bIns="0" rtlCol="0" anchor="t">
            <a:spAutoFit/>
          </a:bodyPr>
          <a:lstStyle/>
          <a:p>
            <a:pPr algn="ctr">
              <a:lnSpc>
                <a:spcPts val="3708"/>
              </a:lnSpc>
            </a:pPr>
            <a:r>
              <a:rPr lang="en-US" sz="2649">
                <a:solidFill>
                  <a:srgbClr val="000000"/>
                </a:solidFill>
                <a:latin typeface="Open Sans Bold"/>
              </a:rPr>
              <a:t>Carmen Anahí </a:t>
            </a:r>
          </a:p>
          <a:p>
            <a:pPr algn="ctr">
              <a:lnSpc>
                <a:spcPts val="3708"/>
              </a:lnSpc>
            </a:pPr>
            <a:r>
              <a:rPr lang="en-US" sz="2649">
                <a:solidFill>
                  <a:srgbClr val="000000"/>
                </a:solidFill>
                <a:latin typeface="Open Sans Bold"/>
              </a:rPr>
              <a:t>Cornejo López</a:t>
            </a:r>
          </a:p>
        </p:txBody>
      </p:sp>
      <p:sp>
        <p:nvSpPr>
          <p:cNvPr id="28" name="TextBox 28"/>
          <p:cNvSpPr txBox="1"/>
          <p:nvPr/>
        </p:nvSpPr>
        <p:spPr>
          <a:xfrm>
            <a:off x="1023938" y="3965692"/>
            <a:ext cx="4501874" cy="923315"/>
          </a:xfrm>
          <a:prstGeom prst="rect">
            <a:avLst/>
          </a:prstGeom>
        </p:spPr>
        <p:txBody>
          <a:bodyPr lIns="0" tIns="0" rIns="0" bIns="0" rtlCol="0" anchor="t">
            <a:spAutoFit/>
          </a:bodyPr>
          <a:lstStyle/>
          <a:p>
            <a:pPr algn="ctr">
              <a:lnSpc>
                <a:spcPts val="3708"/>
              </a:lnSpc>
            </a:pPr>
            <a:r>
              <a:rPr lang="en-US" sz="2649">
                <a:solidFill>
                  <a:srgbClr val="000000"/>
                </a:solidFill>
                <a:latin typeface="Open Sans Bold"/>
              </a:rPr>
              <a:t>Sebastián Hernández Ángeles </a:t>
            </a:r>
          </a:p>
        </p:txBody>
      </p:sp>
      <p:sp>
        <p:nvSpPr>
          <p:cNvPr id="29" name="TextBox 29"/>
          <p:cNvSpPr txBox="1"/>
          <p:nvPr/>
        </p:nvSpPr>
        <p:spPr>
          <a:xfrm>
            <a:off x="1116664" y="5545828"/>
            <a:ext cx="4501874" cy="923315"/>
          </a:xfrm>
          <a:prstGeom prst="rect">
            <a:avLst/>
          </a:prstGeom>
        </p:spPr>
        <p:txBody>
          <a:bodyPr lIns="0" tIns="0" rIns="0" bIns="0" rtlCol="0" anchor="t">
            <a:spAutoFit/>
          </a:bodyPr>
          <a:lstStyle/>
          <a:p>
            <a:pPr algn="ctr">
              <a:lnSpc>
                <a:spcPts val="3708"/>
              </a:lnSpc>
            </a:pPr>
            <a:r>
              <a:rPr lang="en-US" sz="2649">
                <a:solidFill>
                  <a:srgbClr val="000000"/>
                </a:solidFill>
                <a:latin typeface="Open Sans Bold"/>
              </a:rPr>
              <a:t>Diego Antonio Badillo Morales </a:t>
            </a:r>
          </a:p>
        </p:txBody>
      </p:sp>
      <p:sp>
        <p:nvSpPr>
          <p:cNvPr id="30" name="TextBox 30"/>
          <p:cNvSpPr txBox="1"/>
          <p:nvPr/>
        </p:nvSpPr>
        <p:spPr>
          <a:xfrm>
            <a:off x="1116664" y="7029902"/>
            <a:ext cx="4501874" cy="923315"/>
          </a:xfrm>
          <a:prstGeom prst="rect">
            <a:avLst/>
          </a:prstGeom>
        </p:spPr>
        <p:txBody>
          <a:bodyPr lIns="0" tIns="0" rIns="0" bIns="0" rtlCol="0" anchor="t">
            <a:spAutoFit/>
          </a:bodyPr>
          <a:lstStyle/>
          <a:p>
            <a:pPr algn="ctr">
              <a:lnSpc>
                <a:spcPts val="3708"/>
              </a:lnSpc>
            </a:pPr>
            <a:r>
              <a:rPr lang="en-US" sz="2649">
                <a:solidFill>
                  <a:srgbClr val="000000"/>
                </a:solidFill>
                <a:latin typeface="Open Sans Bold"/>
              </a:rPr>
              <a:t>José Manuel </a:t>
            </a:r>
          </a:p>
          <a:p>
            <a:pPr algn="ctr">
              <a:lnSpc>
                <a:spcPts val="3708"/>
              </a:lnSpc>
            </a:pPr>
            <a:r>
              <a:rPr lang="en-US" sz="2649">
                <a:solidFill>
                  <a:srgbClr val="000000"/>
                </a:solidFill>
                <a:latin typeface="Open Sans Bold"/>
              </a:rPr>
              <a:t>Cortes Cerón </a:t>
            </a:r>
          </a:p>
        </p:txBody>
      </p:sp>
      <p:sp>
        <p:nvSpPr>
          <p:cNvPr id="31" name="TextBox 31"/>
          <p:cNvSpPr txBox="1"/>
          <p:nvPr/>
        </p:nvSpPr>
        <p:spPr>
          <a:xfrm>
            <a:off x="6047930" y="661411"/>
            <a:ext cx="10875022" cy="1234274"/>
          </a:xfrm>
          <a:prstGeom prst="rect">
            <a:avLst/>
          </a:prstGeom>
        </p:spPr>
        <p:txBody>
          <a:bodyPr lIns="0" tIns="0" rIns="0" bIns="0" rtlCol="0" anchor="t">
            <a:spAutoFit/>
          </a:bodyPr>
          <a:lstStyle/>
          <a:p>
            <a:pPr algn="ctr">
              <a:lnSpc>
                <a:spcPts val="3369"/>
              </a:lnSpc>
            </a:pPr>
            <a:r>
              <a:rPr lang="en-US" sz="2406">
                <a:solidFill>
                  <a:srgbClr val="000000"/>
                </a:solidFill>
                <a:latin typeface="Open Sans Bold"/>
              </a:rPr>
              <a:t>Dados 2 puntos A y B con coordenadas xl, yl y x2, y2 respectivamente. Regresar la ecuación de la recta y el ángulo interno a que se forma entre el eje horizontal y la recta.</a:t>
            </a:r>
          </a:p>
        </p:txBody>
      </p:sp>
      <p:sp>
        <p:nvSpPr>
          <p:cNvPr id="32" name="TextBox 32"/>
          <p:cNvSpPr txBox="1"/>
          <p:nvPr/>
        </p:nvSpPr>
        <p:spPr>
          <a:xfrm>
            <a:off x="6047930" y="2278108"/>
            <a:ext cx="10875022" cy="1162150"/>
          </a:xfrm>
          <a:prstGeom prst="rect">
            <a:avLst/>
          </a:prstGeom>
        </p:spPr>
        <p:txBody>
          <a:bodyPr lIns="0" tIns="0" rIns="0" bIns="0" rtlCol="0" anchor="t">
            <a:spAutoFit/>
          </a:bodyPr>
          <a:lstStyle/>
          <a:p>
            <a:pPr algn="ctr">
              <a:lnSpc>
                <a:spcPts val="3144"/>
              </a:lnSpc>
            </a:pPr>
            <a:r>
              <a:rPr lang="en-US" sz="2246">
                <a:solidFill>
                  <a:srgbClr val="000000"/>
                </a:solidFill>
                <a:latin typeface="Open Sans Bold"/>
              </a:rPr>
              <a:t>Dada una ecuación cuadrática regresar los valores de las raíces en caso de que estén sobre el conjunto de los números reales, en caso contrario indicar que la solución esta en el conjunto de los números complejos.</a:t>
            </a:r>
          </a:p>
        </p:txBody>
      </p:sp>
      <p:sp>
        <p:nvSpPr>
          <p:cNvPr id="33" name="TextBox 33"/>
          <p:cNvSpPr txBox="1"/>
          <p:nvPr/>
        </p:nvSpPr>
        <p:spPr>
          <a:xfrm>
            <a:off x="6079823" y="3842273"/>
            <a:ext cx="10875022" cy="1234274"/>
          </a:xfrm>
          <a:prstGeom prst="rect">
            <a:avLst/>
          </a:prstGeom>
        </p:spPr>
        <p:txBody>
          <a:bodyPr lIns="0" tIns="0" rIns="0" bIns="0" rtlCol="0" anchor="t">
            <a:spAutoFit/>
          </a:bodyPr>
          <a:lstStyle/>
          <a:p>
            <a:pPr algn="ctr">
              <a:lnSpc>
                <a:spcPts val="3369"/>
              </a:lnSpc>
            </a:pPr>
            <a:r>
              <a:rPr lang="en-US" sz="2406">
                <a:solidFill>
                  <a:srgbClr val="000000"/>
                </a:solidFill>
                <a:latin typeface="Open Sans Bold"/>
              </a:rPr>
              <a:t>Dada una circunferencia con centro en el punto C con coordenadas (xl, yl) y radio r, evaluar si un punto I con coordenadas (x2, y2) esta dentro del arca de la circunferencia.</a:t>
            </a:r>
          </a:p>
        </p:txBody>
      </p:sp>
      <p:sp>
        <p:nvSpPr>
          <p:cNvPr id="34" name="TextBox 34"/>
          <p:cNvSpPr txBox="1"/>
          <p:nvPr/>
        </p:nvSpPr>
        <p:spPr>
          <a:xfrm>
            <a:off x="6047930" y="5488678"/>
            <a:ext cx="10875022" cy="940904"/>
          </a:xfrm>
          <a:prstGeom prst="rect">
            <a:avLst/>
          </a:prstGeom>
        </p:spPr>
        <p:txBody>
          <a:bodyPr lIns="0" tIns="0" rIns="0" bIns="0" rtlCol="0" anchor="t">
            <a:spAutoFit/>
          </a:bodyPr>
          <a:lstStyle/>
          <a:p>
            <a:pPr algn="ctr">
              <a:lnSpc>
                <a:spcPts val="3789"/>
              </a:lnSpc>
            </a:pPr>
            <a:r>
              <a:rPr lang="en-US" sz="2706">
                <a:solidFill>
                  <a:srgbClr val="000000"/>
                </a:solidFill>
                <a:latin typeface="Open Sans Bold"/>
              </a:rPr>
              <a:t>Dado un numero decimal entero positivo o negativo regresar su equivalente en binario.</a:t>
            </a:r>
          </a:p>
        </p:txBody>
      </p:sp>
      <p:sp>
        <p:nvSpPr>
          <p:cNvPr id="35" name="TextBox 35"/>
          <p:cNvSpPr txBox="1"/>
          <p:nvPr/>
        </p:nvSpPr>
        <p:spPr>
          <a:xfrm>
            <a:off x="6079823" y="7058883"/>
            <a:ext cx="10875022" cy="940904"/>
          </a:xfrm>
          <a:prstGeom prst="rect">
            <a:avLst/>
          </a:prstGeom>
        </p:spPr>
        <p:txBody>
          <a:bodyPr lIns="0" tIns="0" rIns="0" bIns="0" rtlCol="0" anchor="t">
            <a:spAutoFit/>
          </a:bodyPr>
          <a:lstStyle/>
          <a:p>
            <a:pPr algn="ctr">
              <a:lnSpc>
                <a:spcPts val="3789"/>
              </a:lnSpc>
            </a:pPr>
            <a:r>
              <a:rPr lang="en-US" sz="2706">
                <a:solidFill>
                  <a:srgbClr val="000000"/>
                </a:solidFill>
                <a:latin typeface="Open Sans Bold"/>
              </a:rPr>
              <a:t>Dado un numero binario de n bits regresar su equivalente en decimal.</a:t>
            </a:r>
          </a:p>
        </p:txBody>
      </p:sp>
      <p:sp>
        <p:nvSpPr>
          <p:cNvPr id="36" name="TextBox 36"/>
          <p:cNvSpPr txBox="1"/>
          <p:nvPr/>
        </p:nvSpPr>
        <p:spPr>
          <a:xfrm>
            <a:off x="6047930" y="8333813"/>
            <a:ext cx="10875022" cy="1417154"/>
          </a:xfrm>
          <a:prstGeom prst="rect">
            <a:avLst/>
          </a:prstGeom>
        </p:spPr>
        <p:txBody>
          <a:bodyPr lIns="0" tIns="0" rIns="0" bIns="0" rtlCol="0" anchor="t">
            <a:spAutoFit/>
          </a:bodyPr>
          <a:lstStyle/>
          <a:p>
            <a:pPr algn="ctr">
              <a:lnSpc>
                <a:spcPts val="3789"/>
              </a:lnSpc>
            </a:pPr>
            <a:r>
              <a:rPr lang="en-US" sz="2706">
                <a:solidFill>
                  <a:srgbClr val="000000"/>
                </a:solidFill>
                <a:latin typeface="Open Sans Bold"/>
              </a:rPr>
              <a:t>Dada una tabla de verdad de n bits generar la expresión booleana que genere de manera fidedigna las salidas de esta tabla.</a:t>
            </a:r>
          </a:p>
        </p:txBody>
      </p:sp>
      <p:sp>
        <p:nvSpPr>
          <p:cNvPr id="37" name="TextBox 37"/>
          <p:cNvSpPr txBox="1"/>
          <p:nvPr/>
        </p:nvSpPr>
        <p:spPr>
          <a:xfrm>
            <a:off x="1161766" y="8580732"/>
            <a:ext cx="4501874" cy="923315"/>
          </a:xfrm>
          <a:prstGeom prst="rect">
            <a:avLst/>
          </a:prstGeom>
        </p:spPr>
        <p:txBody>
          <a:bodyPr lIns="0" tIns="0" rIns="0" bIns="0" rtlCol="0" anchor="t">
            <a:spAutoFit/>
          </a:bodyPr>
          <a:lstStyle/>
          <a:p>
            <a:pPr algn="ctr">
              <a:lnSpc>
                <a:spcPts val="3708"/>
              </a:lnSpc>
            </a:pPr>
            <a:r>
              <a:rPr lang="en-US" sz="2649">
                <a:solidFill>
                  <a:srgbClr val="000000"/>
                </a:solidFill>
                <a:latin typeface="Open Sans Bold"/>
              </a:rPr>
              <a:t>José Manuel </a:t>
            </a:r>
          </a:p>
          <a:p>
            <a:pPr algn="ctr">
              <a:lnSpc>
                <a:spcPts val="3708"/>
              </a:lnSpc>
            </a:pPr>
            <a:r>
              <a:rPr lang="en-US" sz="2649">
                <a:solidFill>
                  <a:srgbClr val="000000"/>
                </a:solidFill>
                <a:latin typeface="Open Sans Bold"/>
              </a:rPr>
              <a:t>Cortes Cerón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a:off x="1514462" y="1514462"/>
            <a:ext cx="15259077" cy="7258077"/>
            <a:chOff x="0" y="0"/>
            <a:chExt cx="4018852" cy="1911592"/>
          </a:xfrm>
        </p:grpSpPr>
        <p:sp>
          <p:nvSpPr>
            <p:cNvPr id="3" name="Freeform 3"/>
            <p:cNvSpPr/>
            <p:nvPr/>
          </p:nvSpPr>
          <p:spPr>
            <a:xfrm>
              <a:off x="0" y="0"/>
              <a:ext cx="4018852" cy="1911592"/>
            </a:xfrm>
            <a:custGeom>
              <a:avLst/>
              <a:gdLst/>
              <a:ahLst/>
              <a:cxnLst/>
              <a:rect l="l" t="t" r="r" b="b"/>
              <a:pathLst>
                <a:path w="4018852" h="1911592">
                  <a:moveTo>
                    <a:pt x="0" y="0"/>
                  </a:moveTo>
                  <a:lnTo>
                    <a:pt x="4018852" y="0"/>
                  </a:lnTo>
                  <a:lnTo>
                    <a:pt x="4018852" y="1911592"/>
                  </a:lnTo>
                  <a:lnTo>
                    <a:pt x="0" y="1911592"/>
                  </a:lnTo>
                  <a:close/>
                </a:path>
              </a:pathLst>
            </a:custGeom>
            <a:solidFill>
              <a:srgbClr val="000000">
                <a:alpha val="44706"/>
              </a:srgbClr>
            </a:solidFill>
          </p:spPr>
        </p:sp>
        <p:sp>
          <p:nvSpPr>
            <p:cNvPr id="4" name="TextBox 4"/>
            <p:cNvSpPr txBox="1"/>
            <p:nvPr/>
          </p:nvSpPr>
          <p:spPr>
            <a:xfrm>
              <a:off x="0" y="-38100"/>
              <a:ext cx="4018852" cy="194969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43239" y="1695702"/>
            <a:ext cx="14001522"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Descripción del problema</a:t>
            </a:r>
          </a:p>
        </p:txBody>
      </p:sp>
      <p:sp>
        <p:nvSpPr>
          <p:cNvPr id="6" name="TextBox 6"/>
          <p:cNvSpPr txBox="1"/>
          <p:nvPr/>
        </p:nvSpPr>
        <p:spPr>
          <a:xfrm>
            <a:off x="-291664" y="141605"/>
            <a:ext cx="5701864" cy="874214"/>
          </a:xfrm>
          <a:prstGeom prst="rect">
            <a:avLst/>
          </a:prstGeom>
        </p:spPr>
        <p:txBody>
          <a:bodyPr wrap="square" lIns="0" tIns="0" rIns="0" bIns="0" rtlCol="0" anchor="t">
            <a:spAutoFit/>
          </a:bodyPr>
          <a:lstStyle/>
          <a:p>
            <a:pPr marL="1122679" lvl="1" indent="-561340" algn="ctr">
              <a:lnSpc>
                <a:spcPts val="7279"/>
              </a:lnSpc>
              <a:buFont typeface="Arial"/>
              <a:buChar char="•"/>
            </a:pPr>
            <a:r>
              <a:rPr lang="en-US" sz="5199" dirty="0">
                <a:solidFill>
                  <a:srgbClr val="FFFFFF"/>
                </a:solidFill>
                <a:latin typeface="Open Sans Bold"/>
              </a:rPr>
              <a:t>EJERCICIO 1</a:t>
            </a:r>
          </a:p>
        </p:txBody>
      </p:sp>
      <p:sp>
        <p:nvSpPr>
          <p:cNvPr id="7" name="TextBox 7"/>
          <p:cNvSpPr txBox="1"/>
          <p:nvPr/>
        </p:nvSpPr>
        <p:spPr>
          <a:xfrm>
            <a:off x="2981325" y="3991227"/>
            <a:ext cx="11568519" cy="3422869"/>
          </a:xfrm>
          <a:prstGeom prst="rect">
            <a:avLst/>
          </a:prstGeom>
        </p:spPr>
        <p:txBody>
          <a:bodyPr lIns="0" tIns="0" rIns="0" bIns="0" rtlCol="0" anchor="t">
            <a:spAutoFit/>
          </a:bodyPr>
          <a:lstStyle/>
          <a:p>
            <a:pPr algn="ctr">
              <a:lnSpc>
                <a:spcPts val="6875"/>
              </a:lnSpc>
            </a:pPr>
            <a:r>
              <a:rPr lang="en-US" sz="4910">
                <a:solidFill>
                  <a:srgbClr val="000000"/>
                </a:solidFill>
                <a:latin typeface="Roboto Condensed Bold"/>
              </a:rPr>
              <a:t>El problema consiste en calcular la ecuación de una recta y su ángulo con el eje horizontal, dados dos puntos de la recta.</a:t>
            </a:r>
          </a:p>
          <a:p>
            <a:pPr marL="0" lvl="0" indent="0" algn="ctr">
              <a:lnSpc>
                <a:spcPts val="6875"/>
              </a:lnSpc>
              <a:spcBef>
                <a:spcPct val="0"/>
              </a:spcBef>
            </a:pPr>
            <a:endParaRPr lang="en-US" sz="4910">
              <a:solidFill>
                <a:srgbClr val="000000"/>
              </a:solidFill>
              <a:latin typeface="Roboto Condense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828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854822" y="-6562292"/>
            <a:ext cx="2191617" cy="18288000"/>
            <a:chOff x="0" y="0"/>
            <a:chExt cx="619276" cy="5167563"/>
          </a:xfrm>
        </p:grpSpPr>
        <p:sp>
          <p:nvSpPr>
            <p:cNvPr id="3" name="Freeform 3"/>
            <p:cNvSpPr/>
            <p:nvPr/>
          </p:nvSpPr>
          <p:spPr>
            <a:xfrm>
              <a:off x="0" y="0"/>
              <a:ext cx="619276" cy="5167563"/>
            </a:xfrm>
            <a:custGeom>
              <a:avLst/>
              <a:gdLst/>
              <a:ahLst/>
              <a:cxnLst/>
              <a:rect l="l" t="t" r="r" b="b"/>
              <a:pathLst>
                <a:path w="619276" h="5167563">
                  <a:moveTo>
                    <a:pt x="0" y="0"/>
                  </a:moveTo>
                  <a:lnTo>
                    <a:pt x="619276" y="0"/>
                  </a:lnTo>
                  <a:lnTo>
                    <a:pt x="619276" y="5167563"/>
                  </a:lnTo>
                  <a:lnTo>
                    <a:pt x="0" y="5167563"/>
                  </a:lnTo>
                  <a:close/>
                </a:path>
              </a:pathLst>
            </a:custGeom>
            <a:solidFill>
              <a:srgbClr val="000000"/>
            </a:solidFill>
          </p:spPr>
        </p:sp>
        <p:sp>
          <p:nvSpPr>
            <p:cNvPr id="4" name="TextBox 4"/>
            <p:cNvSpPr txBox="1"/>
            <p:nvPr/>
          </p:nvSpPr>
          <p:spPr>
            <a:xfrm>
              <a:off x="0" y="-38100"/>
              <a:ext cx="619276" cy="52056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44363" y="1714933"/>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Definición del problema.</a:t>
            </a:r>
          </a:p>
        </p:txBody>
      </p:sp>
      <p:sp>
        <p:nvSpPr>
          <p:cNvPr id="6" name="TextBox 6"/>
          <p:cNvSpPr txBox="1"/>
          <p:nvPr/>
        </p:nvSpPr>
        <p:spPr>
          <a:xfrm>
            <a:off x="713948" y="4369350"/>
            <a:ext cx="16473365" cy="3591417"/>
          </a:xfrm>
          <a:prstGeom prst="rect">
            <a:avLst/>
          </a:prstGeom>
        </p:spPr>
        <p:txBody>
          <a:bodyPr lIns="0" tIns="0" rIns="0" bIns="0" rtlCol="0" anchor="t">
            <a:spAutoFit/>
          </a:bodyPr>
          <a:lstStyle/>
          <a:p>
            <a:pPr>
              <a:lnSpc>
                <a:spcPts val="5747"/>
              </a:lnSpc>
            </a:pPr>
            <a:endParaRPr/>
          </a:p>
          <a:p>
            <a:pPr>
              <a:lnSpc>
                <a:spcPts val="5747"/>
              </a:lnSpc>
            </a:pPr>
            <a:r>
              <a:rPr lang="en-US" sz="4105">
                <a:solidFill>
                  <a:srgbClr val="000000"/>
                </a:solidFill>
                <a:latin typeface="Roboto Condensed Bold"/>
              </a:rPr>
              <a:t>·El deseo del problema es obtener los siguientes resultados:</a:t>
            </a:r>
          </a:p>
          <a:p>
            <a:pPr>
              <a:lnSpc>
                <a:spcPts val="5747"/>
              </a:lnSpc>
            </a:pPr>
            <a:r>
              <a:rPr lang="en-US" sz="4105">
                <a:solidFill>
                  <a:srgbClr val="000000"/>
                </a:solidFill>
                <a:latin typeface="Roboto Condensed Bold"/>
              </a:rPr>
              <a:t>·La ecuación de la recta, en la forma y = m*x + b.</a:t>
            </a:r>
          </a:p>
          <a:p>
            <a:pPr>
              <a:lnSpc>
                <a:spcPts val="5747"/>
              </a:lnSpc>
            </a:pPr>
            <a:r>
              <a:rPr lang="en-US" sz="4105">
                <a:solidFill>
                  <a:srgbClr val="000000"/>
                </a:solidFill>
                <a:latin typeface="Roboto Condensed Bold"/>
              </a:rPr>
              <a:t>·El ángulo con el eje horizontal, en grados.</a:t>
            </a:r>
          </a:p>
          <a:p>
            <a:pPr algn="l">
              <a:lnSpc>
                <a:spcPts val="5747"/>
              </a:lnSpc>
              <a:spcBef>
                <a:spcPct val="0"/>
              </a:spcBef>
            </a:pPr>
            <a:endParaRPr lang="en-US" sz="4105">
              <a:solidFill>
                <a:srgbClr val="000000"/>
              </a:solidFill>
              <a:latin typeface="Roboto Condense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660554" y="-8651029"/>
            <a:ext cx="966892" cy="18288000"/>
            <a:chOff x="0" y="0"/>
            <a:chExt cx="273210" cy="5167563"/>
          </a:xfrm>
        </p:grpSpPr>
        <p:sp>
          <p:nvSpPr>
            <p:cNvPr id="3" name="Freeform 3"/>
            <p:cNvSpPr/>
            <p:nvPr/>
          </p:nvSpPr>
          <p:spPr>
            <a:xfrm>
              <a:off x="0" y="0"/>
              <a:ext cx="273211" cy="5167563"/>
            </a:xfrm>
            <a:custGeom>
              <a:avLst/>
              <a:gdLst/>
              <a:ahLst/>
              <a:cxnLst/>
              <a:rect l="l" t="t" r="r" b="b"/>
              <a:pathLst>
                <a:path w="273211" h="5167563">
                  <a:moveTo>
                    <a:pt x="0" y="0"/>
                  </a:moveTo>
                  <a:lnTo>
                    <a:pt x="273211" y="0"/>
                  </a:lnTo>
                  <a:lnTo>
                    <a:pt x="273211" y="5167563"/>
                  </a:lnTo>
                  <a:lnTo>
                    <a:pt x="0" y="5167563"/>
                  </a:lnTo>
                  <a:close/>
                </a:path>
              </a:pathLst>
            </a:custGeom>
            <a:solidFill>
              <a:srgbClr val="058289"/>
            </a:solidFill>
          </p:spPr>
        </p:sp>
        <p:sp>
          <p:nvSpPr>
            <p:cNvPr id="4" name="TextBox 4"/>
            <p:cNvSpPr txBox="1"/>
            <p:nvPr/>
          </p:nvSpPr>
          <p:spPr>
            <a:xfrm>
              <a:off x="0" y="-38100"/>
              <a:ext cx="273210" cy="520566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4485948" y="985942"/>
            <a:ext cx="8860918" cy="9310583"/>
          </a:xfrm>
          <a:custGeom>
            <a:avLst/>
            <a:gdLst/>
            <a:ahLst/>
            <a:cxnLst/>
            <a:rect l="l" t="t" r="r" b="b"/>
            <a:pathLst>
              <a:path w="8860918" h="9310583">
                <a:moveTo>
                  <a:pt x="0" y="0"/>
                </a:moveTo>
                <a:lnTo>
                  <a:pt x="8860919" y="0"/>
                </a:lnTo>
                <a:lnTo>
                  <a:pt x="8860919" y="9310583"/>
                </a:lnTo>
                <a:lnTo>
                  <a:pt x="0" y="9310583"/>
                </a:lnTo>
                <a:lnTo>
                  <a:pt x="0" y="0"/>
                </a:lnTo>
                <a:close/>
              </a:path>
            </a:pathLst>
          </a:custGeom>
          <a:blipFill>
            <a:blip r:embed="rId2"/>
            <a:stretch>
              <a:fillRect t="-2571" r="-342" b="-1040"/>
            </a:stretch>
          </a:blipFill>
        </p:spPr>
      </p:sp>
      <p:sp>
        <p:nvSpPr>
          <p:cNvPr id="6" name="TextBox 6"/>
          <p:cNvSpPr txBox="1"/>
          <p:nvPr/>
        </p:nvSpPr>
        <p:spPr>
          <a:xfrm>
            <a:off x="2325313" y="-321521"/>
            <a:ext cx="13637374"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1946</Words>
  <Application>Microsoft Office PowerPoint</Application>
  <PresentationFormat>Personalizado</PresentationFormat>
  <Paragraphs>208</Paragraphs>
  <Slides>46</Slides>
  <Notes>0</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46</vt:i4>
      </vt:variant>
    </vt:vector>
  </HeadingPairs>
  <TitlesOfParts>
    <vt:vector size="61" baseType="lpstr">
      <vt:lpstr>Roboto Condensed Bold</vt:lpstr>
      <vt:lpstr>Arial</vt:lpstr>
      <vt:lpstr>Lato</vt:lpstr>
      <vt:lpstr>Ruda</vt:lpstr>
      <vt:lpstr>Open Sans</vt:lpstr>
      <vt:lpstr>Arimo Bold</vt:lpstr>
      <vt:lpstr>Roboto Condensed</vt:lpstr>
      <vt:lpstr>HK Grotesk Bold</vt:lpstr>
      <vt:lpstr>Open Sans Bold</vt:lpstr>
      <vt:lpstr>Poppins Heavy</vt:lpstr>
      <vt:lpstr>Lato Bold</vt:lpstr>
      <vt:lpstr>Roboto Bold</vt:lpstr>
      <vt:lpstr>Poppins Ultra-Bold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Instituto Tecnologico del occidente del estado de hidalgo.</dc:title>
  <cp:lastModifiedBy>Jose Ssj.</cp:lastModifiedBy>
  <cp:revision>3</cp:revision>
  <dcterms:created xsi:type="dcterms:W3CDTF">2006-08-16T00:00:00Z</dcterms:created>
  <dcterms:modified xsi:type="dcterms:W3CDTF">2023-11-27T15:50:40Z</dcterms:modified>
  <dc:identifier>DAF1I8IyUI4</dc:identifier>
</cp:coreProperties>
</file>